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32" r:id="rId2"/>
    <p:sldId id="333" r:id="rId3"/>
    <p:sldId id="257" r:id="rId4"/>
    <p:sldId id="258" r:id="rId5"/>
    <p:sldId id="260" r:id="rId6"/>
    <p:sldId id="259" r:id="rId7"/>
    <p:sldId id="267" r:id="rId8"/>
    <p:sldId id="268" r:id="rId9"/>
    <p:sldId id="269" r:id="rId10"/>
    <p:sldId id="274" r:id="rId11"/>
    <p:sldId id="275" r:id="rId12"/>
    <p:sldId id="278" r:id="rId13"/>
    <p:sldId id="279" r:id="rId14"/>
    <p:sldId id="282" r:id="rId15"/>
    <p:sldId id="285" r:id="rId16"/>
    <p:sldId id="286" r:id="rId17"/>
    <p:sldId id="287" r:id="rId18"/>
    <p:sldId id="288" r:id="rId19"/>
    <p:sldId id="293" r:id="rId20"/>
    <p:sldId id="294"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7" autoAdjust="0"/>
    <p:restoredTop sz="94660"/>
  </p:normalViewPr>
  <p:slideViewPr>
    <p:cSldViewPr>
      <p:cViewPr>
        <p:scale>
          <a:sx n="100" d="100"/>
          <a:sy n="100" d="100"/>
        </p:scale>
        <p:origin x="-1794" y="73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809BC-C2EC-4F9C-9B9A-FCA00C374AE6}" type="datetimeFigureOut">
              <a:rPr lang="en-US" smtClean="0"/>
              <a:pPr/>
              <a:t>2/25/2015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584ED1-97A2-4086-B194-0F2955EECB35}" type="slidenum">
              <a:rPr lang="en-US" smtClean="0"/>
              <a:pPr/>
              <a:t>‹#›</a:t>
            </a:fld>
            <a:endParaRPr lang="en-US"/>
          </a:p>
        </p:txBody>
      </p:sp>
    </p:spTree>
    <p:extLst>
      <p:ext uri="{BB962C8B-B14F-4D97-AF65-F5344CB8AC3E}">
        <p14:creationId xmlns:p14="http://schemas.microsoft.com/office/powerpoint/2010/main" val="164513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6E4028-EBCE-4E8C-9762-ADA8078987DC}"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C32D7E-96C0-45DA-A249-27D7BB66337B}"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32D7E-96C0-45DA-A249-27D7BB66337B}"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32D7E-96C0-45DA-A249-27D7BB66337B}"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32D7E-96C0-45DA-A249-27D7BB66337B}"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32D7E-96C0-45DA-A249-27D7BB66337B}"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C32D7E-96C0-45DA-A249-27D7BB66337B}"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32D7E-96C0-45DA-A249-27D7BB66337B}" type="datetimeFigureOut">
              <a:rPr lang="en-US" smtClean="0"/>
              <a:pPr/>
              <a:t>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32D7E-96C0-45DA-A249-27D7BB66337B}" type="datetimeFigureOut">
              <a:rPr lang="en-US" smtClean="0"/>
              <a:pPr/>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32D7E-96C0-45DA-A249-27D7BB66337B}" type="datetimeFigureOut">
              <a:rPr lang="en-US" smtClean="0"/>
              <a:pPr/>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32D7E-96C0-45DA-A249-27D7BB66337B}"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32D7E-96C0-45DA-A249-27D7BB66337B}"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7E2B-2B40-4EAE-83D7-B0626D3E85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5C32D7E-96C0-45DA-A249-27D7BB66337B}" type="datetimeFigureOut">
              <a:rPr lang="en-US" smtClean="0"/>
              <a:pPr/>
              <a:t>2/25/2015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48F7E2B-2B40-4EAE-83D7-B0626D3E85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6400800" cy="8610600"/>
          </a:xfrm>
          <a:prstGeom prst="rect">
            <a:avLst/>
          </a:prstGeom>
          <a:noFill/>
        </p:spPr>
        <p:txBody>
          <a:bodyPr wrap="square" rtlCol="0">
            <a:spAutoFit/>
          </a:bodyPr>
          <a:lstStyle/>
          <a:p>
            <a:pPr algn="ctr"/>
            <a:r>
              <a:rPr lang="en-US" dirty="0" smtClean="0"/>
              <a:t>The Journeys of Paul and the Epistles He Wrote</a:t>
            </a:r>
          </a:p>
          <a:p>
            <a:pPr algn="ctr"/>
            <a:endParaRPr lang="en-US" dirty="0" smtClean="0"/>
          </a:p>
          <a:p>
            <a:pPr algn="ctr"/>
            <a:r>
              <a:rPr lang="en-US" dirty="0" smtClean="0"/>
              <a:t>Acts 20-28, Philemon, Ephesians, Philippians, </a:t>
            </a:r>
          </a:p>
          <a:p>
            <a:pPr algn="ctr"/>
            <a:r>
              <a:rPr lang="en-US" dirty="0" smtClean="0"/>
              <a:t>1 &amp; 2 Timothy, Titus</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High School</a:t>
            </a:r>
          </a:p>
          <a:p>
            <a:pPr algn="ctr"/>
            <a:r>
              <a:rPr lang="en-US" dirty="0" smtClean="0"/>
              <a:t>WINTER QUARTER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3                                                                                               Acts 22:22-23:35       	    Paul’s Defense to the Jewish Council; change of venue</a:t>
            </a:r>
            <a:endParaRPr lang="en-US" sz="1500" dirty="0">
              <a:solidFill>
                <a:schemeClr val="tx1"/>
              </a:solidFill>
            </a:endParaRPr>
          </a:p>
        </p:txBody>
      </p:sp>
      <p:sp>
        <p:nvSpPr>
          <p:cNvPr id="5" name="TextBox 4"/>
          <p:cNvSpPr txBox="1"/>
          <p:nvPr/>
        </p:nvSpPr>
        <p:spPr>
          <a:xfrm>
            <a:off x="381000" y="796642"/>
            <a:ext cx="6248400" cy="933724"/>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In our last lesson, Paul arrived in Jerusalem and tried to avoid trouble.  But the Jews from Asia came to town and upset the crowd calling Paul out as a destroyer of Moses and the law.  An uproar ensues, Paul is beaten and saved/arrested by the commander and soldiers.  He gives his defense and testimony of Jesus Christ and the calling he received on the road to Damascus.  At the close of his defense, he quotes Jesus as saying, “I will send you far away from here to the Gentiles.”  Those words enrage the Jews.</a:t>
            </a:r>
            <a:endParaRPr lang="en-US" sz="1100" dirty="0"/>
          </a:p>
        </p:txBody>
      </p:sp>
      <p:sp>
        <p:nvSpPr>
          <p:cNvPr id="4" name="TextBox 3"/>
          <p:cNvSpPr txBox="1"/>
          <p:nvPr/>
        </p:nvSpPr>
        <p:spPr>
          <a:xfrm>
            <a:off x="304800" y="3048000"/>
            <a:ext cx="6286500" cy="5842760"/>
          </a:xfrm>
          <a:prstGeom prst="rect">
            <a:avLst/>
          </a:prstGeom>
          <a:noFill/>
        </p:spPr>
        <p:txBody>
          <a:bodyPr wrap="square" lIns="86493" tIns="43247" rIns="86493" bIns="43247" rtlCol="0">
            <a:spAutoFit/>
          </a:bodyPr>
          <a:lstStyle/>
          <a:p>
            <a:pPr hangingPunct="0"/>
            <a:r>
              <a:rPr lang="en-US" sz="1100" b="1" dirty="0" smtClean="0"/>
              <a:t>Acts 22:22-39</a:t>
            </a:r>
          </a:p>
          <a:p>
            <a:pPr hangingPunct="0"/>
            <a:endParaRPr lang="en-US" sz="1100" dirty="0"/>
          </a:p>
          <a:p>
            <a:pPr marL="171450" indent="-171450" hangingPunct="0"/>
            <a:r>
              <a:rPr lang="en-US" sz="1100" dirty="0" smtClean="0"/>
              <a:t>1.  How did the Jews react to Paul’s speech that contained his firm Jewish beginnings and why he changed when he hit the phrase of Christ, “Depart, for I will send you far from here to the Gentiles.”?  </a:t>
            </a:r>
          </a:p>
          <a:p>
            <a:pPr hangingPunct="0"/>
            <a:endParaRPr lang="en-US" sz="1100" dirty="0" smtClean="0"/>
          </a:p>
          <a:p>
            <a:pPr marL="171450" indent="-171450" hangingPunct="0"/>
            <a:r>
              <a:rPr lang="en-US" sz="1100" dirty="0" smtClean="0"/>
              <a:t>2.  This concerns the commander.  They are so upset, Paul must be seriously guilty of something.  What did the commander propose to do?  </a:t>
            </a:r>
          </a:p>
          <a:p>
            <a:pPr hangingPunct="0"/>
            <a:endParaRPr lang="en-US" sz="1100" dirty="0" smtClean="0"/>
          </a:p>
          <a:p>
            <a:pPr hangingPunct="0"/>
            <a:r>
              <a:rPr lang="en-US" sz="1100" dirty="0" smtClean="0"/>
              <a:t>3.  What question did Paul ask that saved him from the beating?  </a:t>
            </a:r>
          </a:p>
          <a:p>
            <a:pPr hangingPunct="0"/>
            <a:endParaRPr lang="en-US" sz="1100" dirty="0" smtClean="0"/>
          </a:p>
          <a:p>
            <a:pPr marL="171450" indent="-171450" hangingPunct="0"/>
            <a:r>
              <a:rPr lang="en-US" sz="1100" dirty="0" smtClean="0"/>
              <a:t>4.  When the centurion heard that Paul was a Roman he told the commander, who asked Paul if this were true.  What did Paul answer?</a:t>
            </a:r>
          </a:p>
          <a:p>
            <a:pPr hangingPunct="0"/>
            <a:endParaRPr lang="en-US" sz="1100" dirty="0" smtClean="0"/>
          </a:p>
          <a:p>
            <a:pPr hangingPunct="0"/>
            <a:r>
              <a:rPr lang="en-US" sz="1100" dirty="0" smtClean="0"/>
              <a:t>5.  How did the commander obtain his citizenship?  </a:t>
            </a:r>
          </a:p>
          <a:p>
            <a:pPr hangingPunct="0"/>
            <a:endParaRPr lang="en-US" sz="1100" dirty="0" smtClean="0"/>
          </a:p>
          <a:p>
            <a:pPr hangingPunct="0"/>
            <a:r>
              <a:rPr lang="en-US" sz="1100" dirty="0" smtClean="0"/>
              <a:t>6.  How did Paul obtain his citizenship?  </a:t>
            </a:r>
          </a:p>
          <a:p>
            <a:pPr hangingPunct="0"/>
            <a:endParaRPr lang="en-US" sz="1100" dirty="0" smtClean="0"/>
          </a:p>
          <a:p>
            <a:pPr hangingPunct="0"/>
            <a:r>
              <a:rPr lang="en-US" sz="1100" b="1" dirty="0" smtClean="0"/>
              <a:t>Acts</a:t>
            </a:r>
            <a:r>
              <a:rPr lang="en-US" sz="1100" dirty="0" smtClean="0"/>
              <a:t> </a:t>
            </a:r>
            <a:r>
              <a:rPr lang="en-US" sz="1100" b="1" dirty="0" smtClean="0"/>
              <a:t>22:30-23:10</a:t>
            </a:r>
          </a:p>
          <a:p>
            <a:pPr hangingPunct="0"/>
            <a:endParaRPr lang="en-US" sz="1100" dirty="0" smtClean="0"/>
          </a:p>
          <a:p>
            <a:pPr hangingPunct="0"/>
            <a:r>
              <a:rPr lang="en-US" sz="1100" dirty="0" smtClean="0"/>
              <a:t>7.  Who is Paul facing at this time?</a:t>
            </a:r>
          </a:p>
          <a:p>
            <a:pPr hangingPunct="0"/>
            <a:endParaRPr lang="en-US" sz="1100" dirty="0" smtClean="0"/>
          </a:p>
          <a:p>
            <a:pPr hangingPunct="0"/>
            <a:r>
              <a:rPr lang="en-US" sz="1100" dirty="0" smtClean="0"/>
              <a:t>8.  How has Paul’s conscience served him during the days he persecuted the church?</a:t>
            </a:r>
          </a:p>
          <a:p>
            <a:pPr hangingPunct="0"/>
            <a:endParaRPr lang="en-US" sz="1100" dirty="0" smtClean="0"/>
          </a:p>
          <a:p>
            <a:pPr hangingPunct="0"/>
            <a:r>
              <a:rPr lang="en-US" sz="1100" dirty="0" smtClean="0"/>
              <a:t>9.  Men standing nearby struck Paul on the mouth.  Was this lawful according to the law of Moses?  </a:t>
            </a:r>
          </a:p>
          <a:p>
            <a:pPr hangingPunct="0"/>
            <a:endParaRPr lang="en-US" sz="1100" dirty="0" smtClean="0"/>
          </a:p>
          <a:p>
            <a:pPr marL="228600" indent="-228600" hangingPunct="0">
              <a:buAutoNum type="arabicPeriod" startAt="10"/>
            </a:pPr>
            <a:r>
              <a:rPr lang="en-US" sz="1100" dirty="0" smtClean="0"/>
              <a:t>What did Paul say?  </a:t>
            </a:r>
          </a:p>
          <a:p>
            <a:pPr marL="228600" indent="-228600" hangingPunct="0">
              <a:buAutoNum type="arabicPeriod" startAt="10"/>
            </a:pPr>
            <a:endParaRPr lang="en-US" sz="1100" dirty="0" smtClean="0"/>
          </a:p>
          <a:p>
            <a:pPr hangingPunct="0"/>
            <a:r>
              <a:rPr lang="en-US" sz="1100" dirty="0" smtClean="0"/>
              <a:t>11.  What had Paul done that was also wrong and what was his defense?  </a:t>
            </a:r>
          </a:p>
          <a:p>
            <a:pPr hangingPunct="0"/>
            <a:endParaRPr lang="en-US" sz="1100" dirty="0" smtClean="0"/>
          </a:p>
          <a:p>
            <a:pPr marL="231775" indent="-231775" hangingPunct="0"/>
            <a:r>
              <a:rPr lang="en-US" sz="1100" dirty="0" smtClean="0"/>
              <a:t>12.  Paul saw that the room contained Sadducees and Pharisees.  What did Paul know about the Sadducees that he used to his advantage to divide the men and take the focus off of him?   (see also Matt 22:23)  </a:t>
            </a:r>
          </a:p>
          <a:p>
            <a:pPr hangingPunct="0"/>
            <a:endParaRPr lang="en-US" sz="1100" dirty="0" smtClean="0"/>
          </a:p>
          <a:p>
            <a:pPr hangingPunct="0"/>
            <a:r>
              <a:rPr lang="en-US" sz="1100" dirty="0" smtClean="0"/>
              <a:t>13.  The Pharisees confess both!  What did the Pharisees and the priest say? </a:t>
            </a:r>
          </a:p>
        </p:txBody>
      </p:sp>
      <p:pic>
        <p:nvPicPr>
          <p:cNvPr id="6" name="Picture 5" descr="third_missionary_journey.jpg"/>
          <p:cNvPicPr>
            <a:picLocks noChangeAspect="1"/>
          </p:cNvPicPr>
          <p:nvPr/>
        </p:nvPicPr>
        <p:blipFill>
          <a:blip r:embed="rId2" cstate="print"/>
          <a:stretch>
            <a:fillRect/>
          </a:stretch>
        </p:blipFill>
        <p:spPr>
          <a:xfrm>
            <a:off x="4034454" y="1747677"/>
            <a:ext cx="2575940" cy="1528923"/>
          </a:xfrm>
          <a:prstGeom prst="rect">
            <a:avLst/>
          </a:prstGeom>
        </p:spPr>
      </p:pic>
      <p:sp>
        <p:nvSpPr>
          <p:cNvPr id="7" name="TextBox 6"/>
          <p:cNvSpPr txBox="1"/>
          <p:nvPr/>
        </p:nvSpPr>
        <p:spPr>
          <a:xfrm>
            <a:off x="304800" y="1897559"/>
            <a:ext cx="3352800" cy="769441"/>
          </a:xfrm>
          <a:prstGeom prst="rect">
            <a:avLst/>
          </a:prstGeom>
          <a:noFill/>
        </p:spPr>
        <p:txBody>
          <a:bodyPr wrap="square" rtlCol="0">
            <a:spAutoFit/>
          </a:bodyPr>
          <a:lstStyle/>
          <a:p>
            <a:r>
              <a:rPr lang="en-US" sz="1200" b="1" dirty="0" smtClean="0"/>
              <a:t>Characters:</a:t>
            </a:r>
            <a:r>
              <a:rPr lang="en-US" sz="1200" dirty="0" smtClean="0"/>
              <a:t>  Paul, men of the vow, Jews of the city and Asia, the commander and his soldiers.  </a:t>
            </a:r>
          </a:p>
          <a:p>
            <a:endParaRPr lang="en-US" sz="800" dirty="0" smtClean="0"/>
          </a:p>
          <a:p>
            <a:r>
              <a:rPr lang="en-US" sz="1200" b="1" dirty="0" smtClean="0"/>
              <a:t>Cities:</a:t>
            </a:r>
            <a:r>
              <a:rPr lang="en-US" sz="1200" dirty="0" smtClean="0"/>
              <a:t>  Jerusalem, </a:t>
            </a:r>
            <a:r>
              <a:rPr lang="en-US" sz="1200" dirty="0" err="1" smtClean="0"/>
              <a:t>Antipatris</a:t>
            </a:r>
            <a:r>
              <a:rPr lang="en-US" sz="1200" dirty="0" smtClean="0"/>
              <a:t>, Caesarea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3; pg 2                                                                                     Acts 22:22-23:35       	    Paul’s Defense to the Jewish Council; change of venue</a:t>
            </a:r>
            <a:endParaRPr lang="en-US" sz="1500" dirty="0">
              <a:solidFill>
                <a:schemeClr val="tx1"/>
              </a:solidFill>
            </a:endParaRPr>
          </a:p>
        </p:txBody>
      </p:sp>
      <p:sp>
        <p:nvSpPr>
          <p:cNvPr id="4" name="TextBox 3"/>
          <p:cNvSpPr txBox="1"/>
          <p:nvPr/>
        </p:nvSpPr>
        <p:spPr>
          <a:xfrm>
            <a:off x="304800" y="914400"/>
            <a:ext cx="6286500" cy="5842760"/>
          </a:xfrm>
          <a:prstGeom prst="rect">
            <a:avLst/>
          </a:prstGeom>
          <a:noFill/>
        </p:spPr>
        <p:txBody>
          <a:bodyPr wrap="square" lIns="86493" tIns="43247" rIns="86493" bIns="43247" rtlCol="0">
            <a:spAutoFit/>
          </a:bodyPr>
          <a:lstStyle/>
          <a:p>
            <a:pPr hangingPunct="0"/>
            <a:r>
              <a:rPr lang="en-US" sz="1100" b="1" dirty="0" smtClean="0"/>
              <a:t>Acts 23:11-35</a:t>
            </a:r>
          </a:p>
          <a:p>
            <a:pPr hangingPunct="0"/>
            <a:endParaRPr lang="en-US" sz="1100" b="1" dirty="0" smtClean="0"/>
          </a:p>
          <a:p>
            <a:pPr hangingPunct="0"/>
            <a:r>
              <a:rPr lang="en-US" sz="1100" dirty="0" smtClean="0"/>
              <a:t>14.  What word of encouragement did Paul receive from the Lord?</a:t>
            </a:r>
          </a:p>
          <a:p>
            <a:pPr hangingPunct="0"/>
            <a:endParaRPr lang="en-US" sz="1100" dirty="0" smtClean="0"/>
          </a:p>
          <a:p>
            <a:pPr hangingPunct="0"/>
            <a:r>
              <a:rPr lang="en-US" sz="1100" dirty="0" smtClean="0"/>
              <a:t>15.  </a:t>
            </a:r>
            <a:r>
              <a:rPr lang="en-US" sz="1100" b="1" dirty="0" smtClean="0"/>
              <a:t>Think</a:t>
            </a:r>
            <a:r>
              <a:rPr lang="en-US" sz="1100" dirty="0" smtClean="0"/>
              <a:t>:  What does Paul know for sure concerning death? </a:t>
            </a:r>
          </a:p>
          <a:p>
            <a:pPr hangingPunct="0"/>
            <a:endParaRPr lang="en-US" sz="1100" dirty="0" smtClean="0"/>
          </a:p>
          <a:p>
            <a:pPr hangingPunct="0"/>
            <a:r>
              <a:rPr lang="en-US" sz="1100" b="1" dirty="0" smtClean="0"/>
              <a:t>Class</a:t>
            </a:r>
            <a:r>
              <a:rPr lang="en-US" sz="1100" dirty="0" smtClean="0"/>
              <a:t> </a:t>
            </a:r>
            <a:r>
              <a:rPr lang="en-US" sz="1100" b="1" dirty="0" smtClean="0"/>
              <a:t>Discussion</a:t>
            </a:r>
            <a:r>
              <a:rPr lang="en-US" sz="1100" dirty="0" smtClean="0"/>
              <a:t>:  Foolish vows and oaths.  Cite passages concerning oaths.</a:t>
            </a:r>
          </a:p>
          <a:p>
            <a:pPr hangingPunct="0"/>
            <a:endParaRPr lang="en-US" sz="1100" dirty="0" smtClean="0"/>
          </a:p>
          <a:p>
            <a:pPr hangingPunct="0"/>
            <a:r>
              <a:rPr lang="en-US" sz="1100" dirty="0" smtClean="0"/>
              <a:t>16.  What binding oath had these 40+ Jews vowed?  </a:t>
            </a:r>
          </a:p>
          <a:p>
            <a:pPr hangingPunct="0"/>
            <a:endParaRPr lang="en-US" sz="1100" dirty="0" smtClean="0"/>
          </a:p>
          <a:p>
            <a:pPr hangingPunct="0"/>
            <a:r>
              <a:rPr lang="en-US" sz="1100" dirty="0" smtClean="0"/>
              <a:t>17.  Who revealed the plans of their ambush? </a:t>
            </a:r>
          </a:p>
          <a:p>
            <a:pPr hangingPunct="0"/>
            <a:endParaRPr lang="en-US" sz="1100" dirty="0" smtClean="0"/>
          </a:p>
          <a:p>
            <a:pPr marL="231775" indent="-231775" hangingPunct="0"/>
            <a:r>
              <a:rPr lang="en-US" sz="1100" dirty="0" smtClean="0"/>
              <a:t>18.  Paul sends the young man to the commander, who receives the warning.  What preparation did he make for Paul’s safety?  </a:t>
            </a:r>
          </a:p>
          <a:p>
            <a:pPr hangingPunct="0"/>
            <a:endParaRPr lang="en-US" sz="1100" dirty="0" smtClean="0"/>
          </a:p>
          <a:p>
            <a:pPr hangingPunct="0"/>
            <a:r>
              <a:rPr lang="en-US" sz="1100" b="1" dirty="0" smtClean="0"/>
              <a:t>Class</a:t>
            </a:r>
            <a:r>
              <a:rPr lang="en-US" sz="1100" dirty="0" smtClean="0"/>
              <a:t> </a:t>
            </a:r>
            <a:r>
              <a:rPr lang="en-US" sz="1100" b="1" dirty="0" smtClean="0"/>
              <a:t>Discussion</a:t>
            </a:r>
            <a:r>
              <a:rPr lang="en-US" sz="1100" dirty="0" smtClean="0"/>
              <a:t>:  Review the letter that the commander wrote to Felix and what information he provided.</a:t>
            </a:r>
          </a:p>
          <a:p>
            <a:pPr hangingPunct="0"/>
            <a:endParaRPr lang="en-US" sz="1100" dirty="0" smtClean="0"/>
          </a:p>
          <a:p>
            <a:pPr hangingPunct="0"/>
            <a:endParaRPr lang="en-US" sz="1100" dirty="0" smtClean="0"/>
          </a:p>
          <a:p>
            <a:pPr marL="231775" indent="-231775" hangingPunct="0">
              <a:buAutoNum type="arabicPeriod" startAt="19"/>
            </a:pPr>
            <a:r>
              <a:rPr lang="en-US" sz="1100" dirty="0" smtClean="0"/>
              <a:t>After receiving the letter and questioning Paul as to </a:t>
            </a:r>
          </a:p>
          <a:p>
            <a:pPr marL="228600" indent="3175" hangingPunct="0"/>
            <a:r>
              <a:rPr lang="en-US" sz="1100" dirty="0" smtClean="0"/>
              <a:t>where he was from, what was the decision on hearing </a:t>
            </a:r>
          </a:p>
          <a:p>
            <a:pPr marL="228600" indent="3175" hangingPunct="0"/>
            <a:r>
              <a:rPr lang="en-US" sz="1100" dirty="0" smtClean="0"/>
              <a:t>him? 35</a:t>
            </a:r>
          </a:p>
          <a:p>
            <a:pPr hangingPunct="0"/>
            <a:endParaRPr lang="en-US" sz="1100" dirty="0" smtClean="0"/>
          </a:p>
          <a:p>
            <a:pPr hangingPunct="0"/>
            <a:endParaRPr lang="en-US" sz="1100" dirty="0" smtClean="0"/>
          </a:p>
          <a:p>
            <a:pPr hangingPunct="0"/>
            <a:r>
              <a:rPr lang="en-US" sz="1100" dirty="0" smtClean="0"/>
              <a:t>20.  Where was he kept while waiting?  </a:t>
            </a:r>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p:txBody>
      </p:sp>
      <p:pic>
        <p:nvPicPr>
          <p:cNvPr id="5" name="Picture 4" descr="third_missionary_journey.jpg"/>
          <p:cNvPicPr>
            <a:picLocks noChangeAspect="1"/>
          </p:cNvPicPr>
          <p:nvPr/>
        </p:nvPicPr>
        <p:blipFill>
          <a:blip r:embed="rId2" cstate="print"/>
          <a:stretch>
            <a:fillRect/>
          </a:stretch>
        </p:blipFill>
        <p:spPr>
          <a:xfrm>
            <a:off x="3962400" y="3810000"/>
            <a:ext cx="2575940" cy="1528923"/>
          </a:xfrm>
          <a:prstGeom prst="rect">
            <a:avLst/>
          </a:prstGeom>
        </p:spPr>
      </p:pic>
      <p:sp>
        <p:nvSpPr>
          <p:cNvPr id="6" name="Oval 5"/>
          <p:cNvSpPr/>
          <p:nvPr/>
        </p:nvSpPr>
        <p:spPr>
          <a:xfrm>
            <a:off x="6019800" y="4800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4                                 Paul’s Defense to Felix                                       Acts 24</a:t>
            </a:r>
            <a:endParaRPr lang="en-US" sz="1500" dirty="0">
              <a:solidFill>
                <a:schemeClr val="tx1"/>
              </a:solidFill>
            </a:endParaRPr>
          </a:p>
        </p:txBody>
      </p:sp>
      <p:sp>
        <p:nvSpPr>
          <p:cNvPr id="5" name="TextBox 4"/>
          <p:cNvSpPr txBox="1"/>
          <p:nvPr/>
        </p:nvSpPr>
        <p:spPr>
          <a:xfrm>
            <a:off x="381000" y="796642"/>
            <a:ext cx="6248400" cy="595170"/>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In our last lesson, Paul has been assured by the Lord that he will make it to Rome alive.  There has been a plot against his life and a rescue therefore.  He has been delivered to Caesarea and is waiting to face his accusers before the governor, Felix.  </a:t>
            </a:r>
            <a:endParaRPr lang="en-US" sz="1100" dirty="0"/>
          </a:p>
        </p:txBody>
      </p:sp>
      <p:sp>
        <p:nvSpPr>
          <p:cNvPr id="4" name="TextBox 3"/>
          <p:cNvSpPr txBox="1"/>
          <p:nvPr/>
        </p:nvSpPr>
        <p:spPr>
          <a:xfrm>
            <a:off x="304800" y="2667000"/>
            <a:ext cx="3657600" cy="4319266"/>
          </a:xfrm>
          <a:prstGeom prst="rect">
            <a:avLst/>
          </a:prstGeom>
          <a:noFill/>
        </p:spPr>
        <p:txBody>
          <a:bodyPr wrap="square" lIns="86493" tIns="43247" rIns="86493" bIns="43247" rtlCol="0">
            <a:spAutoFit/>
          </a:bodyPr>
          <a:lstStyle/>
          <a:p>
            <a:pPr hangingPunct="0"/>
            <a:r>
              <a:rPr lang="en-US" sz="1100" b="1" dirty="0" smtClean="0"/>
              <a:t>Acts 24:1-21  </a:t>
            </a:r>
            <a:r>
              <a:rPr lang="en-US" sz="1100" dirty="0" smtClean="0"/>
              <a:t>In five days the men came from Jerusalem. Imagine this courtroom scene.  </a:t>
            </a:r>
          </a:p>
          <a:p>
            <a:pPr hangingPunct="0"/>
            <a:endParaRPr lang="en-US" sz="1100" dirty="0" smtClean="0"/>
          </a:p>
          <a:p>
            <a:pPr hangingPunct="0"/>
            <a:r>
              <a:rPr lang="en-US" sz="1100" dirty="0" smtClean="0"/>
              <a:t>1.  With what does </a:t>
            </a:r>
            <a:r>
              <a:rPr lang="en-US" sz="1100" dirty="0" err="1" smtClean="0"/>
              <a:t>Tertullus</a:t>
            </a:r>
            <a:r>
              <a:rPr lang="en-US" sz="1100" dirty="0" smtClean="0"/>
              <a:t> begin his comments?</a:t>
            </a:r>
          </a:p>
          <a:p>
            <a:pPr marL="171450" indent="-171450" hangingPunct="0"/>
            <a:r>
              <a:rPr lang="en-US" sz="1100" dirty="0" smtClean="0"/>
              <a:t>	(generally, not specifically)  </a:t>
            </a:r>
          </a:p>
          <a:p>
            <a:pPr hangingPunct="0"/>
            <a:endParaRPr lang="en-US" sz="1100" dirty="0" smtClean="0"/>
          </a:p>
          <a:p>
            <a:pPr hangingPunct="0"/>
            <a:r>
              <a:rPr lang="en-US" sz="1100" dirty="0" smtClean="0"/>
              <a:t> </a:t>
            </a:r>
          </a:p>
          <a:p>
            <a:pPr marL="171450" indent="-171450" hangingPunct="0"/>
            <a:r>
              <a:rPr lang="en-US" sz="1100" dirty="0" smtClean="0"/>
              <a:t>2.  </a:t>
            </a:r>
            <a:r>
              <a:rPr lang="en-US" sz="1100" dirty="0" err="1" smtClean="0"/>
              <a:t>Tertullus</a:t>
            </a:r>
            <a:r>
              <a:rPr lang="en-US" sz="1100" dirty="0" smtClean="0"/>
              <a:t> begins his accusation.  List the things he states against Paul in v. 4-9.</a:t>
            </a:r>
          </a:p>
          <a:p>
            <a:pPr hangingPunct="0"/>
            <a:endParaRPr lang="en-US" sz="1100" dirty="0" smtClean="0"/>
          </a:p>
          <a:p>
            <a:pPr hangingPunct="0"/>
            <a:endParaRPr lang="en-US" sz="1100" dirty="0" smtClean="0"/>
          </a:p>
          <a:p>
            <a:pPr hangingPunct="0"/>
            <a:endParaRPr lang="en-US" sz="1100" dirty="0" smtClean="0"/>
          </a:p>
          <a:p>
            <a:pPr marL="171450" indent="-171450" hangingPunct="0"/>
            <a:r>
              <a:rPr lang="en-US" sz="1100" dirty="0" smtClean="0"/>
              <a:t>3.  In reading the text of Acts 21:26-27, Paul having been in the temple for nearly 7 days, was there any record of him trying to profane the temple as stated in 24:6?</a:t>
            </a:r>
          </a:p>
          <a:p>
            <a:pPr hangingPunct="0"/>
            <a:endParaRPr lang="en-US" sz="1100" dirty="0" smtClean="0"/>
          </a:p>
          <a:p>
            <a:pPr hangingPunct="0"/>
            <a:endParaRPr lang="en-US" sz="1100" dirty="0" smtClean="0"/>
          </a:p>
          <a:p>
            <a:pPr marL="171450" indent="-171450" hangingPunct="0"/>
            <a:r>
              <a:rPr lang="en-US" sz="1100" dirty="0" smtClean="0"/>
              <a:t>4.  Paul responds:  In what verses does Paul specifically refute the accusation in 24:6?</a:t>
            </a:r>
          </a:p>
          <a:p>
            <a:pPr hangingPunct="0"/>
            <a:endParaRPr lang="en-US" sz="1100" dirty="0" smtClean="0"/>
          </a:p>
          <a:p>
            <a:pPr hangingPunct="0"/>
            <a:endParaRPr lang="en-US" sz="1100" dirty="0" smtClean="0"/>
          </a:p>
          <a:p>
            <a:pPr marL="171450" indent="-171450" hangingPunct="0"/>
            <a:r>
              <a:rPr lang="en-US" sz="1100" dirty="0" smtClean="0"/>
              <a:t>5.  Paul assures Felix that he worships the God of his fathers, (Abraham, Isaac and Jacob) which happens to be the fathers of his accusers!  What do Paul and his accusers jointly believe?  15</a:t>
            </a:r>
          </a:p>
        </p:txBody>
      </p:sp>
      <p:pic>
        <p:nvPicPr>
          <p:cNvPr id="6" name="Picture 5" descr="third_missionary_journey.jpg"/>
          <p:cNvPicPr>
            <a:picLocks noChangeAspect="1"/>
          </p:cNvPicPr>
          <p:nvPr/>
        </p:nvPicPr>
        <p:blipFill>
          <a:blip r:embed="rId2" cstate="print"/>
          <a:stretch>
            <a:fillRect/>
          </a:stretch>
        </p:blipFill>
        <p:spPr>
          <a:xfrm>
            <a:off x="4034454" y="1442877"/>
            <a:ext cx="2575940" cy="1528923"/>
          </a:xfrm>
          <a:prstGeom prst="rect">
            <a:avLst/>
          </a:prstGeom>
        </p:spPr>
      </p:pic>
      <p:sp>
        <p:nvSpPr>
          <p:cNvPr id="7" name="TextBox 6"/>
          <p:cNvSpPr txBox="1"/>
          <p:nvPr/>
        </p:nvSpPr>
        <p:spPr>
          <a:xfrm>
            <a:off x="304800" y="1447800"/>
            <a:ext cx="3352800" cy="769441"/>
          </a:xfrm>
          <a:prstGeom prst="rect">
            <a:avLst/>
          </a:prstGeom>
          <a:noFill/>
        </p:spPr>
        <p:txBody>
          <a:bodyPr wrap="square" rtlCol="0">
            <a:spAutoFit/>
          </a:bodyPr>
          <a:lstStyle/>
          <a:p>
            <a:r>
              <a:rPr lang="en-US" sz="1200" b="1" dirty="0" smtClean="0"/>
              <a:t>Characters:</a:t>
            </a:r>
            <a:r>
              <a:rPr lang="en-US" sz="1200" dirty="0" smtClean="0"/>
              <a:t>  Paul, the high priest Ananias, elders, the orator </a:t>
            </a:r>
            <a:r>
              <a:rPr lang="en-US" sz="1200" dirty="0" err="1" smtClean="0"/>
              <a:t>Tertullus</a:t>
            </a:r>
            <a:r>
              <a:rPr lang="en-US" sz="1200" dirty="0" smtClean="0"/>
              <a:t> , and Felix the governor.  </a:t>
            </a:r>
          </a:p>
          <a:p>
            <a:endParaRPr lang="en-US" sz="800" dirty="0" smtClean="0"/>
          </a:p>
          <a:p>
            <a:r>
              <a:rPr lang="en-US" sz="1200" dirty="0" smtClean="0"/>
              <a:t>City: Caesarea </a:t>
            </a:r>
            <a:endParaRPr lang="en-US" sz="1200" dirty="0"/>
          </a:p>
        </p:txBody>
      </p:sp>
      <p:pic>
        <p:nvPicPr>
          <p:cNvPr id="1026" name="Picture 2" descr="http://bibleencyclopedia.com/picturesjpeg/paul_before_festus_appeals_unto_caesar_2.jpg"/>
          <p:cNvPicPr>
            <a:picLocks noChangeAspect="1" noChangeArrowheads="1"/>
          </p:cNvPicPr>
          <p:nvPr/>
        </p:nvPicPr>
        <p:blipFill>
          <a:blip r:embed="rId3" cstate="print"/>
          <a:srcRect/>
          <a:stretch>
            <a:fillRect/>
          </a:stretch>
        </p:blipFill>
        <p:spPr bwMode="auto">
          <a:xfrm>
            <a:off x="4114800" y="3086099"/>
            <a:ext cx="2337324" cy="2857501"/>
          </a:xfrm>
          <a:prstGeom prst="rect">
            <a:avLst/>
          </a:prstGeom>
          <a:noFill/>
        </p:spPr>
      </p:pic>
      <p:sp>
        <p:nvSpPr>
          <p:cNvPr id="8" name="TextBox 7"/>
          <p:cNvSpPr txBox="1"/>
          <p:nvPr/>
        </p:nvSpPr>
        <p:spPr>
          <a:xfrm>
            <a:off x="304800" y="7162800"/>
            <a:ext cx="6172200" cy="1610833"/>
          </a:xfrm>
          <a:prstGeom prst="rect">
            <a:avLst/>
          </a:prstGeom>
          <a:noFill/>
        </p:spPr>
        <p:txBody>
          <a:bodyPr wrap="square" lIns="86493" tIns="43247" rIns="86493" bIns="43247" rtlCol="0">
            <a:spAutoFit/>
          </a:bodyPr>
          <a:lstStyle/>
          <a:p>
            <a:pPr marL="171450" indent="-171450" hangingPunct="0"/>
            <a:r>
              <a:rPr lang="en-US" sz="1100" dirty="0" smtClean="0"/>
              <a:t>6.  Paul challenges anyone in the room to say he was in a mob or tumult.  What is the only thing they could possibly have against him in starting a uproar?  </a:t>
            </a:r>
          </a:p>
          <a:p>
            <a:pPr hangingPunct="0"/>
            <a:endParaRPr lang="en-US" sz="1100" dirty="0" smtClean="0"/>
          </a:p>
          <a:p>
            <a:pPr hangingPunct="0"/>
            <a:r>
              <a:rPr lang="en-US" sz="1100" b="1" dirty="0" smtClean="0"/>
              <a:t>Acts</a:t>
            </a:r>
            <a:r>
              <a:rPr lang="en-US" sz="1100" dirty="0" smtClean="0"/>
              <a:t> </a:t>
            </a:r>
            <a:r>
              <a:rPr lang="en-US" sz="1100" b="1" dirty="0" smtClean="0"/>
              <a:t>24:22-27</a:t>
            </a:r>
          </a:p>
          <a:p>
            <a:pPr hangingPunct="0"/>
            <a:endParaRPr lang="en-US" sz="1100" dirty="0" smtClean="0"/>
          </a:p>
          <a:p>
            <a:pPr hangingPunct="0"/>
            <a:r>
              <a:rPr lang="en-US" sz="1100" dirty="0" smtClean="0"/>
              <a:t>7.  What did Felix understand better than most non-Jews?  </a:t>
            </a:r>
          </a:p>
          <a:p>
            <a:pPr hangingPunct="0"/>
            <a:endParaRPr lang="en-US" sz="1100" dirty="0" smtClean="0"/>
          </a:p>
          <a:p>
            <a:pPr hangingPunct="0"/>
            <a:r>
              <a:rPr lang="en-US" sz="1100" dirty="0" smtClean="0"/>
              <a:t>8.  What was his decision?  </a:t>
            </a:r>
          </a:p>
          <a:p>
            <a:pPr hangingPunct="0"/>
            <a:endParaRPr lang="en-US" sz="11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4400"/>
            <a:ext cx="6286500" cy="6181315"/>
          </a:xfrm>
          <a:prstGeom prst="rect">
            <a:avLst/>
          </a:prstGeom>
          <a:noFill/>
        </p:spPr>
        <p:txBody>
          <a:bodyPr wrap="square" lIns="86493" tIns="43247" rIns="86493" bIns="43247" rtlCol="0">
            <a:spAutoFit/>
          </a:bodyPr>
          <a:lstStyle/>
          <a:p>
            <a:pPr hangingPunct="0"/>
            <a:r>
              <a:rPr lang="en-US" sz="1100" b="1" dirty="0" smtClean="0"/>
              <a:t>Acts 24:21-27 continued</a:t>
            </a:r>
          </a:p>
          <a:p>
            <a:pPr hangingPunct="0"/>
            <a:endParaRPr lang="en-US" sz="1100" b="1" dirty="0" smtClean="0"/>
          </a:p>
          <a:p>
            <a:pPr hangingPunct="0"/>
            <a:r>
              <a:rPr lang="en-US" sz="1100" dirty="0" smtClean="0"/>
              <a:t>9.  What provisions does he allow Paul? </a:t>
            </a:r>
          </a:p>
          <a:p>
            <a:pPr hangingPunct="0"/>
            <a:endParaRPr lang="en-US" sz="1100" dirty="0" smtClean="0"/>
          </a:p>
          <a:p>
            <a:pPr hangingPunct="0"/>
            <a:r>
              <a:rPr lang="en-US" sz="1100" dirty="0" smtClean="0"/>
              <a:t>10.  Who is Felix’s wife?  </a:t>
            </a:r>
          </a:p>
          <a:p>
            <a:pPr hangingPunct="0"/>
            <a:endParaRPr lang="en-US" sz="1100" dirty="0" smtClean="0"/>
          </a:p>
          <a:p>
            <a:pPr hangingPunct="0"/>
            <a:r>
              <a:rPr lang="en-US" sz="1100" dirty="0" smtClean="0"/>
              <a:t>11.  Felix sends for Paul again.  Upon this meeting, what does he hear from Paul?  </a:t>
            </a:r>
          </a:p>
          <a:p>
            <a:pPr hangingPunct="0"/>
            <a:endParaRPr lang="en-US" sz="1100" dirty="0" smtClean="0"/>
          </a:p>
          <a:p>
            <a:pPr hangingPunct="0"/>
            <a:r>
              <a:rPr lang="en-US" sz="1100" dirty="0" smtClean="0"/>
              <a:t>12.  What specifically is noted in his talk?  </a:t>
            </a:r>
          </a:p>
          <a:p>
            <a:pPr hangingPunct="0"/>
            <a:endParaRPr lang="en-US" sz="1100" dirty="0" smtClean="0"/>
          </a:p>
          <a:p>
            <a:pPr hangingPunct="0"/>
            <a:endParaRPr lang="en-US" sz="1100" dirty="0" smtClean="0"/>
          </a:p>
          <a:p>
            <a:pPr hangingPunct="0"/>
            <a:r>
              <a:rPr lang="en-US" sz="1100" dirty="0" smtClean="0"/>
              <a:t>13.  How does Felix respond?  </a:t>
            </a:r>
          </a:p>
          <a:p>
            <a:pPr hangingPunct="0"/>
            <a:endParaRPr lang="en-US" sz="1100" dirty="0" smtClean="0"/>
          </a:p>
          <a:p>
            <a:pPr hangingPunct="0"/>
            <a:r>
              <a:rPr lang="en-US" sz="1100" dirty="0" smtClean="0"/>
              <a:t>14.  What was one of the intentions of Felix’s heart? </a:t>
            </a:r>
          </a:p>
          <a:p>
            <a:pPr hangingPunct="0"/>
            <a:endParaRPr lang="en-US" sz="1100" dirty="0" smtClean="0"/>
          </a:p>
          <a:p>
            <a:pPr hangingPunct="0"/>
            <a:endParaRPr lang="en-US" sz="1100" dirty="0" smtClean="0"/>
          </a:p>
          <a:p>
            <a:pPr hangingPunct="0"/>
            <a:r>
              <a:rPr lang="en-US" sz="1100" dirty="0" smtClean="0"/>
              <a:t>15.  How long was Paul bound under Felix’s rule?  </a:t>
            </a:r>
          </a:p>
          <a:p>
            <a:pPr hangingPunct="0"/>
            <a:endParaRPr lang="en-US" sz="1100" dirty="0" smtClean="0"/>
          </a:p>
          <a:p>
            <a:pPr hangingPunct="0"/>
            <a:endParaRPr lang="en-US" sz="1100" dirty="0" smtClean="0"/>
          </a:p>
          <a:p>
            <a:pPr hangingPunct="0"/>
            <a:r>
              <a:rPr lang="en-US" sz="1100" dirty="0" smtClean="0"/>
              <a:t>16.  Who succeeded Felix?  </a:t>
            </a:r>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r>
              <a:rPr lang="en-US" sz="1100" dirty="0" smtClean="0"/>
              <a:t>   </a:t>
            </a:r>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p:txBody>
      </p:sp>
      <p:sp>
        <p:nvSpPr>
          <p:cNvPr id="7" name="Rectangle 6"/>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4; pg 2                       Paul’s Defense to Felix                                       Acts 24</a:t>
            </a:r>
            <a:endParaRPr lang="en-US" sz="15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5                                Paul’s Defense to Festus                                     Acts 25</a:t>
            </a:r>
            <a:endParaRPr lang="en-US" sz="1500" dirty="0">
              <a:solidFill>
                <a:schemeClr val="tx1"/>
              </a:solidFill>
            </a:endParaRPr>
          </a:p>
        </p:txBody>
      </p:sp>
      <p:sp>
        <p:nvSpPr>
          <p:cNvPr id="5" name="TextBox 4"/>
          <p:cNvSpPr txBox="1"/>
          <p:nvPr/>
        </p:nvSpPr>
        <p:spPr>
          <a:xfrm>
            <a:off x="381000" y="796642"/>
            <a:ext cx="6248400" cy="595170"/>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In our last lesson, Paul has given his defense before Felix in Caesarea.  He has spoken with Felix many times and has been held there for two years.  Felix was succeeded and Paul is now </a:t>
            </a:r>
            <a:r>
              <a:rPr lang="en-US" sz="1100" dirty="0" err="1" smtClean="0"/>
              <a:t>Porcius</a:t>
            </a:r>
            <a:r>
              <a:rPr lang="en-US" sz="1100" dirty="0" smtClean="0"/>
              <a:t> Festus’ problem.  </a:t>
            </a:r>
            <a:endParaRPr lang="en-US" sz="1100" dirty="0"/>
          </a:p>
        </p:txBody>
      </p:sp>
      <p:sp>
        <p:nvSpPr>
          <p:cNvPr id="4" name="TextBox 3"/>
          <p:cNvSpPr txBox="1"/>
          <p:nvPr/>
        </p:nvSpPr>
        <p:spPr>
          <a:xfrm>
            <a:off x="304800" y="2057400"/>
            <a:ext cx="3657600" cy="2626495"/>
          </a:xfrm>
          <a:prstGeom prst="rect">
            <a:avLst/>
          </a:prstGeom>
          <a:noFill/>
        </p:spPr>
        <p:txBody>
          <a:bodyPr wrap="square" lIns="86493" tIns="43247" rIns="86493" bIns="43247" rtlCol="0">
            <a:spAutoFit/>
          </a:bodyPr>
          <a:lstStyle/>
          <a:p>
            <a:pPr hangingPunct="0"/>
            <a:r>
              <a:rPr lang="en-US" sz="1100" b="1" dirty="0" smtClean="0"/>
              <a:t>Acts 25:1-27</a:t>
            </a:r>
          </a:p>
          <a:p>
            <a:pPr marL="228600" indent="-228600" hangingPunct="0">
              <a:buAutoNum type="arabicPeriod"/>
            </a:pPr>
            <a:r>
              <a:rPr lang="en-US" sz="1100" dirty="0" smtClean="0"/>
              <a:t>Where does Festus go to make inquiry about Paul?  </a:t>
            </a:r>
          </a:p>
          <a:p>
            <a:pPr marL="228600" indent="-228600" hangingPunct="0">
              <a:buAutoNum type="arabicPeriod"/>
            </a:pPr>
            <a:endParaRPr lang="en-US" sz="1100" dirty="0" smtClean="0"/>
          </a:p>
          <a:p>
            <a:pPr marL="228600" indent="-228600" hangingPunct="0">
              <a:buAutoNum type="arabicPeriod" startAt="2"/>
            </a:pPr>
            <a:r>
              <a:rPr lang="en-US" sz="1100" dirty="0" smtClean="0"/>
              <a:t>What request did the Jews of the council make of Festus?  </a:t>
            </a:r>
          </a:p>
          <a:p>
            <a:pPr marL="228600" indent="-228600" hangingPunct="0">
              <a:buAutoNum type="arabicPeriod" startAt="2"/>
            </a:pPr>
            <a:endParaRPr lang="en-US" sz="1100" dirty="0" smtClean="0"/>
          </a:p>
          <a:p>
            <a:pPr marL="231775" indent="-231775" hangingPunct="0"/>
            <a:r>
              <a:rPr lang="en-US" sz="1100" dirty="0" smtClean="0"/>
              <a:t>3. 	What was Festus’ response?  </a:t>
            </a:r>
          </a:p>
          <a:p>
            <a:pPr hangingPunct="0"/>
            <a:endParaRPr lang="en-US" sz="1100" dirty="0" smtClean="0"/>
          </a:p>
          <a:p>
            <a:pPr hangingPunct="0"/>
            <a:endParaRPr lang="en-US" sz="1100" dirty="0" smtClean="0"/>
          </a:p>
          <a:p>
            <a:pPr marL="231775" indent="-231775" hangingPunct="0"/>
            <a:r>
              <a:rPr lang="en-US" sz="1100" dirty="0" smtClean="0"/>
              <a:t>4. 	How long did Festus stay in Jerusalem with the council?  </a:t>
            </a:r>
          </a:p>
          <a:p>
            <a:pPr hangingPunct="0"/>
            <a:endParaRPr lang="en-US" sz="1100" dirty="0" smtClean="0"/>
          </a:p>
          <a:p>
            <a:pPr marL="231775" indent="-231775" hangingPunct="0"/>
            <a:r>
              <a:rPr lang="en-US" sz="1100" dirty="0" smtClean="0"/>
              <a:t>5. 	</a:t>
            </a:r>
            <a:r>
              <a:rPr lang="en-US" sz="1100" b="1" dirty="0" smtClean="0"/>
              <a:t>Think</a:t>
            </a:r>
            <a:r>
              <a:rPr lang="en-US" sz="1100" dirty="0" smtClean="0"/>
              <a:t>:  Consider the scene of verses 8-12.  Festus returns to Caesarea; the Jews are with him.  He calls for Paul.  What must the Jews be saying against Paul?</a:t>
            </a:r>
          </a:p>
          <a:p>
            <a:pPr hangingPunct="0"/>
            <a:endParaRPr lang="en-US" sz="1100" dirty="0" smtClean="0"/>
          </a:p>
          <a:p>
            <a:pPr marL="231775" indent="-231775" hangingPunct="0"/>
            <a:r>
              <a:rPr lang="en-US" sz="1100" dirty="0" smtClean="0"/>
              <a:t>6. 	Did they have proof?  </a:t>
            </a:r>
          </a:p>
        </p:txBody>
      </p:sp>
      <p:pic>
        <p:nvPicPr>
          <p:cNvPr id="6" name="Picture 5" descr="third_missionary_journey.jpg"/>
          <p:cNvPicPr>
            <a:picLocks noChangeAspect="1"/>
          </p:cNvPicPr>
          <p:nvPr/>
        </p:nvPicPr>
        <p:blipFill>
          <a:blip r:embed="rId2" cstate="print"/>
          <a:stretch>
            <a:fillRect/>
          </a:stretch>
        </p:blipFill>
        <p:spPr>
          <a:xfrm>
            <a:off x="4034454" y="1442877"/>
            <a:ext cx="2575940" cy="1528923"/>
          </a:xfrm>
          <a:prstGeom prst="rect">
            <a:avLst/>
          </a:prstGeom>
        </p:spPr>
      </p:pic>
      <p:sp>
        <p:nvSpPr>
          <p:cNvPr id="7" name="TextBox 6"/>
          <p:cNvSpPr txBox="1"/>
          <p:nvPr/>
        </p:nvSpPr>
        <p:spPr>
          <a:xfrm>
            <a:off x="304800" y="1447800"/>
            <a:ext cx="3352800" cy="646331"/>
          </a:xfrm>
          <a:prstGeom prst="rect">
            <a:avLst/>
          </a:prstGeom>
          <a:noFill/>
        </p:spPr>
        <p:txBody>
          <a:bodyPr wrap="square" rtlCol="0">
            <a:spAutoFit/>
          </a:bodyPr>
          <a:lstStyle/>
          <a:p>
            <a:r>
              <a:rPr lang="en-US" sz="1200" b="1" dirty="0" smtClean="0"/>
              <a:t>Characters:</a:t>
            </a:r>
            <a:r>
              <a:rPr lang="en-US" sz="1200" dirty="0" smtClean="0"/>
              <a:t>  Paul, </a:t>
            </a:r>
            <a:r>
              <a:rPr lang="en-US" sz="1200" dirty="0" err="1" smtClean="0"/>
              <a:t>Porcius</a:t>
            </a:r>
            <a:r>
              <a:rPr lang="en-US" sz="1200" dirty="0" smtClean="0"/>
              <a:t> Festus, King Agrippa and Bernice</a:t>
            </a:r>
          </a:p>
          <a:p>
            <a:r>
              <a:rPr lang="en-US" sz="1200" b="1" dirty="0" smtClean="0"/>
              <a:t>City:</a:t>
            </a:r>
            <a:r>
              <a:rPr lang="en-US" sz="1200" dirty="0" smtClean="0"/>
              <a:t> Caesarea </a:t>
            </a:r>
            <a:endParaRPr lang="en-US" sz="1200" dirty="0"/>
          </a:p>
        </p:txBody>
      </p:sp>
      <p:sp>
        <p:nvSpPr>
          <p:cNvPr id="8" name="TextBox 7"/>
          <p:cNvSpPr txBox="1"/>
          <p:nvPr/>
        </p:nvSpPr>
        <p:spPr>
          <a:xfrm>
            <a:off x="304800" y="4876800"/>
            <a:ext cx="6172200" cy="3924286"/>
          </a:xfrm>
          <a:prstGeom prst="rect">
            <a:avLst/>
          </a:prstGeom>
          <a:noFill/>
        </p:spPr>
        <p:txBody>
          <a:bodyPr wrap="square" lIns="86493" tIns="43247" rIns="86493" bIns="43247" rtlCol="0">
            <a:spAutoFit/>
          </a:bodyPr>
          <a:lstStyle/>
          <a:p>
            <a:pPr marL="231775" indent="-231775" hangingPunct="0"/>
            <a:r>
              <a:rPr lang="en-US" sz="1100" dirty="0" smtClean="0"/>
              <a:t>7. 	How did Paul respond?  </a:t>
            </a:r>
          </a:p>
          <a:p>
            <a:pPr hangingPunct="0"/>
            <a:endParaRPr lang="en-US" sz="1100" dirty="0" smtClean="0"/>
          </a:p>
          <a:p>
            <a:pPr marL="231775" indent="-231775"/>
            <a:r>
              <a:rPr lang="en-US" sz="1100" dirty="0" smtClean="0"/>
              <a:t>8. 	What question does Festus ask Paul? </a:t>
            </a:r>
          </a:p>
          <a:p>
            <a:endParaRPr lang="en-US" sz="1100" dirty="0" smtClean="0"/>
          </a:p>
          <a:p>
            <a:pPr marL="231775" indent="-231775"/>
            <a:r>
              <a:rPr lang="en-US" sz="1100" dirty="0" smtClean="0"/>
              <a:t>9. 	Where did Paul think he should be judged?  </a:t>
            </a:r>
          </a:p>
          <a:p>
            <a:endParaRPr lang="en-US" sz="1100" dirty="0" smtClean="0"/>
          </a:p>
          <a:p>
            <a:endParaRPr lang="en-US" sz="1100" dirty="0" smtClean="0"/>
          </a:p>
          <a:p>
            <a:r>
              <a:rPr lang="en-US" sz="1100" dirty="0" smtClean="0"/>
              <a:t>10.  What does Paul feel his fate should be if he has done anything wrong concerning the Jews?  </a:t>
            </a:r>
          </a:p>
          <a:p>
            <a:endParaRPr lang="en-US" sz="1100" dirty="0" smtClean="0"/>
          </a:p>
          <a:p>
            <a:pPr marL="228600" indent="-228600">
              <a:buAutoNum type="arabicPeriod" startAt="11"/>
            </a:pPr>
            <a:r>
              <a:rPr lang="en-US" sz="1100" dirty="0" smtClean="0"/>
              <a:t>After conferring with the council, what does Festus say?  </a:t>
            </a:r>
          </a:p>
          <a:p>
            <a:pPr marL="228600" indent="-228600">
              <a:buAutoNum type="arabicPeriod" startAt="11"/>
            </a:pPr>
            <a:endParaRPr lang="en-US" sz="1100" dirty="0" smtClean="0"/>
          </a:p>
          <a:p>
            <a:r>
              <a:rPr lang="en-US" sz="1100" dirty="0" smtClean="0"/>
              <a:t>12.  Who came to Caesarea to visit Festus?  </a:t>
            </a:r>
          </a:p>
          <a:p>
            <a:endParaRPr lang="en-US" sz="1100" dirty="0" smtClean="0"/>
          </a:p>
          <a:p>
            <a:pPr marL="231775" indent="-231775"/>
            <a:r>
              <a:rPr lang="en-US" sz="1100" dirty="0" smtClean="0"/>
              <a:t>13.  Festus shares the happenings of Paul’s case with the king.  What do we learn in verse 18 about Festus’ thinking as he relays the events of the situation to Agrippa?  </a:t>
            </a:r>
          </a:p>
          <a:p>
            <a:endParaRPr lang="en-US" sz="1100" dirty="0" smtClean="0"/>
          </a:p>
          <a:p>
            <a:pPr marL="231775" indent="-231775"/>
            <a:r>
              <a:rPr lang="en-US" sz="1100" dirty="0" smtClean="0"/>
              <a:t>14.  What specific piece of conversation does Festus share with the king that came out of that meeting that we may have only assumed earlier in this lesson?  </a:t>
            </a:r>
          </a:p>
          <a:p>
            <a:endParaRPr lang="en-US" sz="1100" dirty="0" smtClean="0"/>
          </a:p>
          <a:p>
            <a:pPr hangingPunct="0"/>
            <a:r>
              <a:rPr lang="en-US" sz="1100" dirty="0" smtClean="0"/>
              <a:t>15.  When Festus finished his review, what did King Agrippa request? </a:t>
            </a:r>
          </a:p>
          <a:p>
            <a:pPr hangingPunct="0"/>
            <a:endParaRPr lang="en-US" sz="1100" dirty="0" smtClean="0"/>
          </a:p>
          <a:p>
            <a:pPr hangingPunct="0"/>
            <a:r>
              <a:rPr lang="en-US" sz="1100" dirty="0" smtClean="0"/>
              <a:t>16.  What is Festus hoping Agrippa will help him to accomplish?  </a:t>
            </a:r>
          </a:p>
          <a:p>
            <a:endParaRPr lang="en-US" sz="1100" baseline="30000" dirty="0" smtClean="0"/>
          </a:p>
        </p:txBody>
      </p:sp>
      <p:pic>
        <p:nvPicPr>
          <p:cNvPr id="1028" name="Picture 4" descr="http://oneyearbibleimages.com/jesus_arrest.jpg"/>
          <p:cNvPicPr>
            <a:picLocks noChangeAspect="1" noChangeArrowheads="1"/>
          </p:cNvPicPr>
          <p:nvPr/>
        </p:nvPicPr>
        <p:blipFill>
          <a:blip r:embed="rId3" cstate="print"/>
          <a:srcRect/>
          <a:stretch>
            <a:fillRect/>
          </a:stretch>
        </p:blipFill>
        <p:spPr bwMode="auto">
          <a:xfrm>
            <a:off x="5257800" y="3056792"/>
            <a:ext cx="1295400" cy="17438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6                             Paul’s Defense to Agrippa                                      Acts 26</a:t>
            </a:r>
            <a:endParaRPr lang="en-US" sz="1500" dirty="0">
              <a:solidFill>
                <a:schemeClr val="tx1"/>
              </a:solidFill>
            </a:endParaRPr>
          </a:p>
        </p:txBody>
      </p:sp>
      <p:sp>
        <p:nvSpPr>
          <p:cNvPr id="5" name="TextBox 4"/>
          <p:cNvSpPr txBox="1"/>
          <p:nvPr/>
        </p:nvSpPr>
        <p:spPr>
          <a:xfrm>
            <a:off x="381000" y="796642"/>
            <a:ext cx="6248400" cy="1780110"/>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Acts 21, Paul arrives in Jerusalem and is arrested in the temple.  Acts 22, Paul gives his defense and recounts his conversion before the people who are enraged at the words, “I will send you far from here to the Gentiles.”  Acts 23, Paul stands before the Sanhedrin made up of Sadducees and Pharisees and saves himself in the moment by shouting out about the resurrection of the dead.  Acts 24, Paul is taken to Caesarea to stand before Felix.  After two years Festus succeeds Felix and inherits the prisoner Paul.  Acts 25, in our last lesson, Paul has given his defense before Festus in Caesarea with his Jewish accusers  present who came from Jerusalem.   Festus, not understanding the things of which Paul was accused, offered him the opportunity to go to Jerusalem to be judged.  Paul appealed to Caesar.  Acts 26, While Paul awaits the trip to Rome, King Agrippa and Bernice came to Caesarea to visit Festus.  King Agrippa requests to hear these matters for himself and Festus calls for Paul.  </a:t>
            </a:r>
            <a:endParaRPr lang="en-US" sz="1100" dirty="0"/>
          </a:p>
        </p:txBody>
      </p:sp>
      <p:sp>
        <p:nvSpPr>
          <p:cNvPr id="4" name="TextBox 3"/>
          <p:cNvSpPr txBox="1"/>
          <p:nvPr/>
        </p:nvSpPr>
        <p:spPr>
          <a:xfrm>
            <a:off x="304800" y="3200400"/>
            <a:ext cx="3657600" cy="1610833"/>
          </a:xfrm>
          <a:prstGeom prst="rect">
            <a:avLst/>
          </a:prstGeom>
          <a:noFill/>
        </p:spPr>
        <p:txBody>
          <a:bodyPr wrap="square" lIns="86493" tIns="43247" rIns="86493" bIns="43247" rtlCol="0">
            <a:spAutoFit/>
          </a:bodyPr>
          <a:lstStyle/>
          <a:p>
            <a:pPr hangingPunct="0"/>
            <a:r>
              <a:rPr lang="en-US" sz="1100" b="1" dirty="0" smtClean="0"/>
              <a:t>Acts 26:1-8</a:t>
            </a:r>
          </a:p>
          <a:p>
            <a:pPr hangingPunct="0"/>
            <a:endParaRPr lang="en-US" sz="1100" b="1" dirty="0" smtClean="0"/>
          </a:p>
          <a:p>
            <a:pPr marL="233363" indent="-233363" hangingPunct="0"/>
            <a:r>
              <a:rPr lang="en-US" sz="1100" dirty="0" smtClean="0"/>
              <a:t>1. 	Agrippa permits Paul to speak.  Why is Paul particularly pleased to be heard by the king?  </a:t>
            </a:r>
          </a:p>
          <a:p>
            <a:pPr hangingPunct="0"/>
            <a:endParaRPr lang="en-US" sz="1100" dirty="0" smtClean="0"/>
          </a:p>
          <a:p>
            <a:pPr marL="228600" indent="-228600" hangingPunct="0">
              <a:buAutoNum type="arabicPeriod" startAt="2"/>
            </a:pPr>
            <a:r>
              <a:rPr lang="en-US" sz="1100" dirty="0" smtClean="0"/>
              <a:t>Paul begins as usual with a description of who he was  and who he is now.  Note the two aspects vs. 4-6.  </a:t>
            </a:r>
          </a:p>
          <a:p>
            <a:pPr marL="231775" hangingPunct="0"/>
            <a:r>
              <a:rPr lang="en-US" sz="1100" dirty="0" smtClean="0"/>
              <a:t>a.</a:t>
            </a:r>
          </a:p>
          <a:p>
            <a:pPr marL="231775" hangingPunct="0"/>
            <a:r>
              <a:rPr lang="en-US" sz="1100" dirty="0" smtClean="0"/>
              <a:t>b.</a:t>
            </a:r>
          </a:p>
        </p:txBody>
      </p:sp>
      <p:sp>
        <p:nvSpPr>
          <p:cNvPr id="7" name="TextBox 6"/>
          <p:cNvSpPr txBox="1"/>
          <p:nvPr/>
        </p:nvSpPr>
        <p:spPr>
          <a:xfrm>
            <a:off x="304800" y="2590800"/>
            <a:ext cx="3352800" cy="646331"/>
          </a:xfrm>
          <a:prstGeom prst="rect">
            <a:avLst/>
          </a:prstGeom>
          <a:noFill/>
        </p:spPr>
        <p:txBody>
          <a:bodyPr wrap="square" rtlCol="0">
            <a:spAutoFit/>
          </a:bodyPr>
          <a:lstStyle/>
          <a:p>
            <a:r>
              <a:rPr lang="en-US" sz="1200" b="1" dirty="0" smtClean="0"/>
              <a:t>Characters:</a:t>
            </a:r>
            <a:r>
              <a:rPr lang="en-US" sz="1200" dirty="0" smtClean="0"/>
              <a:t>  Paul, </a:t>
            </a:r>
            <a:r>
              <a:rPr lang="en-US" sz="1200" dirty="0" err="1" smtClean="0"/>
              <a:t>Porcius</a:t>
            </a:r>
            <a:r>
              <a:rPr lang="en-US" sz="1200" dirty="0" smtClean="0"/>
              <a:t> Festus, King Agrippa and Bernice</a:t>
            </a:r>
          </a:p>
          <a:p>
            <a:r>
              <a:rPr lang="en-US" sz="1200" b="1" dirty="0" smtClean="0"/>
              <a:t>City:</a:t>
            </a:r>
            <a:r>
              <a:rPr lang="en-US" sz="1200" dirty="0" smtClean="0"/>
              <a:t> Caesarea </a:t>
            </a:r>
            <a:endParaRPr lang="en-US" sz="1200" dirty="0"/>
          </a:p>
        </p:txBody>
      </p:sp>
      <p:pic>
        <p:nvPicPr>
          <p:cNvPr id="6" name="Picture 5" descr="third_missionary_journey.jpg"/>
          <p:cNvPicPr>
            <a:picLocks noChangeAspect="1"/>
          </p:cNvPicPr>
          <p:nvPr/>
        </p:nvPicPr>
        <p:blipFill>
          <a:blip r:embed="rId2" cstate="print"/>
          <a:stretch>
            <a:fillRect/>
          </a:stretch>
        </p:blipFill>
        <p:spPr>
          <a:xfrm>
            <a:off x="4034454" y="2698808"/>
            <a:ext cx="2575940" cy="1528923"/>
          </a:xfrm>
          <a:prstGeom prst="rect">
            <a:avLst/>
          </a:prstGeom>
        </p:spPr>
      </p:pic>
      <p:sp>
        <p:nvSpPr>
          <p:cNvPr id="8" name="TextBox 7"/>
          <p:cNvSpPr txBox="1"/>
          <p:nvPr/>
        </p:nvSpPr>
        <p:spPr>
          <a:xfrm>
            <a:off x="304800" y="4806844"/>
            <a:ext cx="6248400" cy="1441556"/>
          </a:xfrm>
          <a:prstGeom prst="rect">
            <a:avLst/>
          </a:prstGeom>
          <a:noFill/>
        </p:spPr>
        <p:txBody>
          <a:bodyPr wrap="square" lIns="86493" tIns="43247" rIns="86493" bIns="43247" rtlCol="0">
            <a:spAutoFit/>
          </a:bodyPr>
          <a:lstStyle/>
          <a:p>
            <a:pPr hangingPunct="0"/>
            <a:r>
              <a:rPr lang="en-US" sz="1100" dirty="0" smtClean="0"/>
              <a:t>3.  </a:t>
            </a:r>
            <a:r>
              <a:rPr lang="en-US" sz="1100" b="1" dirty="0" smtClean="0"/>
              <a:t>Think</a:t>
            </a:r>
            <a:r>
              <a:rPr lang="en-US" sz="1100" dirty="0" smtClean="0"/>
              <a:t>:  What is the promise that Paul refers to in verse 6?</a:t>
            </a:r>
          </a:p>
          <a:p>
            <a:pPr hangingPunct="0"/>
            <a:endParaRPr lang="en-US" sz="1100" dirty="0" smtClean="0"/>
          </a:p>
          <a:p>
            <a:pPr hangingPunct="0"/>
            <a:r>
              <a:rPr lang="en-US" sz="1100" b="1" dirty="0" smtClean="0"/>
              <a:t>Class</a:t>
            </a:r>
            <a:r>
              <a:rPr lang="en-US" sz="1100" dirty="0" smtClean="0"/>
              <a:t> </a:t>
            </a:r>
            <a:r>
              <a:rPr lang="en-US" sz="1100" b="1" dirty="0" smtClean="0"/>
              <a:t>discussion</a:t>
            </a:r>
            <a:r>
              <a:rPr lang="en-US" sz="1100" dirty="0" smtClean="0"/>
              <a:t>:  The promise made to Abraham, Jacob, and Isaac was concerning the Seed through whom all of the nations of the earth shall be blessed.  Paul makes this seemingly out of place comment in verse 8 about the resurrection of the dead.  Blend the promise made, Acts 26:8 and Acts 23:6.  </a:t>
            </a:r>
          </a:p>
          <a:p>
            <a:pPr hangingPunct="0"/>
            <a:endParaRPr lang="en-US" sz="1100" dirty="0" smtClean="0"/>
          </a:p>
          <a:p>
            <a:pPr hangingPunct="0"/>
            <a:r>
              <a:rPr lang="en-US" sz="1100" dirty="0" smtClean="0"/>
              <a:t>In Acts 26:9, Paul begins his account of his conversion much like he did in chapter 22. Compare the testimony for detailed information.  The text has been somewhat aligned.</a:t>
            </a:r>
          </a:p>
        </p:txBody>
      </p:sp>
      <p:sp>
        <p:nvSpPr>
          <p:cNvPr id="9" name="TextBox 8"/>
          <p:cNvSpPr txBox="1"/>
          <p:nvPr/>
        </p:nvSpPr>
        <p:spPr>
          <a:xfrm>
            <a:off x="4191000" y="6313944"/>
            <a:ext cx="2438400" cy="2677656"/>
          </a:xfrm>
          <a:prstGeom prst="rect">
            <a:avLst/>
          </a:prstGeom>
          <a:noFill/>
        </p:spPr>
        <p:txBody>
          <a:bodyPr wrap="square" rtlCol="0">
            <a:spAutoFit/>
          </a:bodyPr>
          <a:lstStyle/>
          <a:p>
            <a:r>
              <a:rPr lang="en-US" sz="1200" b="1" dirty="0" smtClean="0"/>
              <a:t>26:9</a:t>
            </a:r>
            <a:r>
              <a:rPr lang="en-US" sz="1200" dirty="0" smtClean="0"/>
              <a:t>  “Indeed, I myself thought I must do many things contrary to the name of Jesus of Nazareth. </a:t>
            </a:r>
            <a:r>
              <a:rPr lang="en-US" sz="1200" baseline="30000" dirty="0" smtClean="0"/>
              <a:t>10 </a:t>
            </a:r>
            <a:r>
              <a:rPr lang="en-US" sz="1200" dirty="0" smtClean="0"/>
              <a:t>This I also did in Jerusalem, and many of the saints I shut up in prison, having received authority from the chief priests; and when they were put to death, I cast my vote against </a:t>
            </a:r>
            <a:r>
              <a:rPr lang="en-US" sz="1200" i="1" dirty="0" smtClean="0"/>
              <a:t>them.</a:t>
            </a:r>
            <a:r>
              <a:rPr lang="en-US" sz="1200" dirty="0" smtClean="0"/>
              <a:t> </a:t>
            </a:r>
            <a:r>
              <a:rPr lang="en-US" sz="1200" baseline="30000" dirty="0" smtClean="0"/>
              <a:t>11 </a:t>
            </a:r>
            <a:r>
              <a:rPr lang="en-US" sz="1200" dirty="0" smtClean="0"/>
              <a:t>And I punished them often in every synagogue and compelled </a:t>
            </a:r>
            <a:r>
              <a:rPr lang="en-US" sz="1200" i="1" dirty="0" smtClean="0"/>
              <a:t>them</a:t>
            </a:r>
            <a:r>
              <a:rPr lang="en-US" sz="1200" dirty="0" smtClean="0"/>
              <a:t> to blaspheme; and being exceedingly enraged against them, I persecuted </a:t>
            </a:r>
            <a:r>
              <a:rPr lang="en-US" sz="1200" i="1" dirty="0" smtClean="0"/>
              <a:t>them</a:t>
            </a:r>
            <a:r>
              <a:rPr lang="en-US" sz="1200" dirty="0" smtClean="0"/>
              <a:t> even to foreign cities.”</a:t>
            </a:r>
          </a:p>
        </p:txBody>
      </p:sp>
      <p:sp>
        <p:nvSpPr>
          <p:cNvPr id="10" name="TextBox 9"/>
          <p:cNvSpPr txBox="1"/>
          <p:nvPr/>
        </p:nvSpPr>
        <p:spPr>
          <a:xfrm>
            <a:off x="2286000" y="6313944"/>
            <a:ext cx="1828800" cy="2677656"/>
          </a:xfrm>
          <a:prstGeom prst="rect">
            <a:avLst/>
          </a:prstGeom>
          <a:noFill/>
        </p:spPr>
        <p:txBody>
          <a:bodyPr wrap="square" rtlCol="0">
            <a:spAutoFit/>
          </a:bodyPr>
          <a:lstStyle/>
          <a:p>
            <a:r>
              <a:rPr lang="en-US" sz="1200" b="1" dirty="0" smtClean="0"/>
              <a:t>22:4</a:t>
            </a:r>
            <a:r>
              <a:rPr lang="en-US" sz="1200" dirty="0" smtClean="0"/>
              <a:t> “I persecuted this Way to the death, binding and delivering into prisons both men and women, </a:t>
            </a:r>
            <a:r>
              <a:rPr lang="en-US" sz="1200" baseline="30000" dirty="0" smtClean="0"/>
              <a:t>5 </a:t>
            </a:r>
            <a:r>
              <a:rPr lang="en-US" sz="1200" dirty="0" smtClean="0"/>
              <a:t>as also the high priest bears me witness, and all the council of the elders, from whom I also received letters to the brethren, and went to Damascus to bring in chains even those who were there to Jerusalem to be punished.”</a:t>
            </a:r>
          </a:p>
        </p:txBody>
      </p:sp>
      <p:sp>
        <p:nvSpPr>
          <p:cNvPr id="11" name="TextBox 10"/>
          <p:cNvSpPr txBox="1"/>
          <p:nvPr/>
        </p:nvSpPr>
        <p:spPr>
          <a:xfrm>
            <a:off x="457200" y="6346210"/>
            <a:ext cx="1752600" cy="2492990"/>
          </a:xfrm>
          <a:prstGeom prst="rect">
            <a:avLst/>
          </a:prstGeom>
          <a:noFill/>
        </p:spPr>
        <p:txBody>
          <a:bodyPr wrap="square" rtlCol="0">
            <a:spAutoFit/>
          </a:bodyPr>
          <a:lstStyle/>
          <a:p>
            <a:r>
              <a:rPr lang="en-US" sz="1200" b="1" dirty="0" smtClean="0"/>
              <a:t>9:1</a:t>
            </a:r>
            <a:r>
              <a:rPr lang="en-US" sz="1200" dirty="0" smtClean="0"/>
              <a:t> Then Saul, still breathing threats and murder against the disciples of the Lord, went to the high priest </a:t>
            </a:r>
            <a:r>
              <a:rPr lang="en-US" sz="1200" baseline="30000" dirty="0" smtClean="0"/>
              <a:t>2 </a:t>
            </a:r>
            <a:r>
              <a:rPr lang="en-US" sz="1200" dirty="0" smtClean="0"/>
              <a:t>and asked letters from him to the synagogues of Damascus, so that if he found any who were of the Way, whether men or women, he might bring them bound to Jerusalem.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6; pg 2                       Paul’s Defense to Agrippa                                  Acts 26</a:t>
            </a:r>
            <a:endParaRPr lang="en-US" sz="1500" dirty="0">
              <a:solidFill>
                <a:schemeClr val="tx1"/>
              </a:solidFill>
            </a:endParaRPr>
          </a:p>
        </p:txBody>
      </p:sp>
      <p:sp>
        <p:nvSpPr>
          <p:cNvPr id="9" name="TextBox 8"/>
          <p:cNvSpPr txBox="1"/>
          <p:nvPr/>
        </p:nvSpPr>
        <p:spPr>
          <a:xfrm>
            <a:off x="4724400" y="821353"/>
            <a:ext cx="1905000" cy="4893647"/>
          </a:xfrm>
          <a:prstGeom prst="rect">
            <a:avLst/>
          </a:prstGeom>
          <a:noFill/>
        </p:spPr>
        <p:txBody>
          <a:bodyPr wrap="square" rtlCol="0">
            <a:spAutoFit/>
          </a:bodyPr>
          <a:lstStyle/>
          <a:p>
            <a:r>
              <a:rPr lang="en-US" sz="1200" b="1" dirty="0" smtClean="0"/>
              <a:t>Paul Recounts His Conversion</a:t>
            </a:r>
          </a:p>
          <a:p>
            <a:r>
              <a:rPr lang="en-US" sz="1200" dirty="0" smtClean="0"/>
              <a:t>26:12  “While thus occupied, as I journeyed to Damascus with authority and commission from the chief priests, </a:t>
            </a:r>
            <a:r>
              <a:rPr lang="en-US" sz="1200" baseline="30000" dirty="0" smtClean="0"/>
              <a:t>13 </a:t>
            </a:r>
            <a:r>
              <a:rPr lang="en-US" sz="1200" dirty="0" smtClean="0"/>
              <a:t>at midday, O king, along the road I saw a light from heaven, brighter than the sun, shining around me and those who journeyed with me. </a:t>
            </a:r>
            <a:r>
              <a:rPr lang="en-US" sz="1200" baseline="30000" dirty="0" smtClean="0"/>
              <a:t>14 </a:t>
            </a:r>
            <a:r>
              <a:rPr lang="en-US" sz="1200" dirty="0" smtClean="0"/>
              <a:t>And when we all had fallen to the ground, I heard a voice speaking to me and saying in the Hebrew language, ‘Saul, Saul, why are you persecuting Me? </a:t>
            </a:r>
            <a:r>
              <a:rPr lang="en-US" sz="1200" i="1" dirty="0" smtClean="0"/>
              <a:t>It is</a:t>
            </a:r>
            <a:r>
              <a:rPr lang="en-US" sz="1200" dirty="0" smtClean="0"/>
              <a:t> hard for you to kick against the goads.’ </a:t>
            </a:r>
            <a:r>
              <a:rPr lang="en-US" sz="1200" baseline="30000" dirty="0" smtClean="0"/>
              <a:t>15 </a:t>
            </a:r>
            <a:r>
              <a:rPr lang="en-US" sz="1200" dirty="0" smtClean="0"/>
              <a:t>So I said, ‘Who are You, Lord?’ And He said, ‘I am Jesus, whom you are persecuting.</a:t>
            </a:r>
          </a:p>
          <a:p>
            <a:endParaRPr lang="en-US" sz="1200" dirty="0" smtClean="0"/>
          </a:p>
          <a:p>
            <a:r>
              <a:rPr lang="en-US" sz="1200" dirty="0" smtClean="0"/>
              <a:t> </a:t>
            </a:r>
          </a:p>
          <a:p>
            <a:endParaRPr lang="en-US" sz="1200" dirty="0"/>
          </a:p>
        </p:txBody>
      </p:sp>
      <p:sp>
        <p:nvSpPr>
          <p:cNvPr id="10" name="TextBox 9"/>
          <p:cNvSpPr txBox="1"/>
          <p:nvPr/>
        </p:nvSpPr>
        <p:spPr>
          <a:xfrm>
            <a:off x="2057400" y="838200"/>
            <a:ext cx="2438400" cy="7848302"/>
          </a:xfrm>
          <a:prstGeom prst="rect">
            <a:avLst/>
          </a:prstGeom>
          <a:noFill/>
        </p:spPr>
        <p:txBody>
          <a:bodyPr wrap="square" rtlCol="0">
            <a:spAutoFit/>
          </a:bodyPr>
          <a:lstStyle/>
          <a:p>
            <a:r>
              <a:rPr lang="en-US" sz="1200" dirty="0" smtClean="0"/>
              <a:t>22:6  “Now it happened, as I journeyed and came near Damascus at about noon, suddenly a great light from heaven shone around me. </a:t>
            </a:r>
            <a:r>
              <a:rPr lang="en-US" sz="1200" baseline="30000" dirty="0" smtClean="0"/>
              <a:t>7 </a:t>
            </a:r>
            <a:r>
              <a:rPr lang="en-US" sz="1200" dirty="0" smtClean="0"/>
              <a:t>And I fell to the ground and heard a voice saying to me, ‘Saul, Saul, why are you persecuting Me?’ </a:t>
            </a:r>
            <a:r>
              <a:rPr lang="en-US" sz="1200" baseline="30000" dirty="0" smtClean="0"/>
              <a:t>8 </a:t>
            </a:r>
            <a:r>
              <a:rPr lang="en-US" sz="1200" dirty="0" smtClean="0"/>
              <a:t>So I answered, ‘Who are You, Lord?’ And He said to me, ‘I am Jesus of Nazareth, whom you are persecuting.’</a:t>
            </a:r>
          </a:p>
          <a:p>
            <a:r>
              <a:rPr lang="en-US" sz="1200" baseline="30000" dirty="0" smtClean="0"/>
              <a:t>9 </a:t>
            </a:r>
            <a:r>
              <a:rPr lang="en-US" sz="1200" dirty="0" smtClean="0"/>
              <a:t>“And those who were with me indeed saw the light and were afraid, but they did not hear the voice of Him who spoke to me. </a:t>
            </a:r>
            <a:r>
              <a:rPr lang="en-US" sz="1200" baseline="30000" dirty="0" smtClean="0"/>
              <a:t>10 </a:t>
            </a:r>
            <a:r>
              <a:rPr lang="en-US" sz="1200" dirty="0" smtClean="0"/>
              <a:t>So I said, ‘What shall I do, Lord?’ And the Lord said to me, ‘Arise and go into Damascus, and there you will be told all things which are appointed for you to do.’</a:t>
            </a:r>
          </a:p>
          <a:p>
            <a:endParaRPr lang="en-US" sz="1200" dirty="0" smtClean="0"/>
          </a:p>
          <a:p>
            <a:r>
              <a:rPr lang="en-US" sz="1200" dirty="0" smtClean="0"/>
              <a:t> </a:t>
            </a:r>
            <a:r>
              <a:rPr lang="en-US" sz="1200" baseline="30000" dirty="0" smtClean="0"/>
              <a:t>11 </a:t>
            </a:r>
            <a:r>
              <a:rPr lang="en-US" sz="1200" dirty="0" smtClean="0"/>
              <a:t>And since I could not see for the glory of that light, being led by the hand of those who were with me, I came into Damascus.</a:t>
            </a:r>
          </a:p>
          <a:p>
            <a:r>
              <a:rPr lang="en-US" sz="1200" baseline="30000" dirty="0" smtClean="0"/>
              <a:t>12 </a:t>
            </a:r>
            <a:r>
              <a:rPr lang="en-US" sz="1200" dirty="0" smtClean="0"/>
              <a:t>“Then a certain Ananias, a devout man according to the law, having a good testimony with all the Jews who dwelt </a:t>
            </a:r>
            <a:r>
              <a:rPr lang="en-US" sz="1200" i="1" dirty="0" smtClean="0"/>
              <a:t>there,</a:t>
            </a:r>
            <a:r>
              <a:rPr lang="en-US" sz="1200" dirty="0" smtClean="0"/>
              <a:t> </a:t>
            </a:r>
            <a:r>
              <a:rPr lang="en-US" sz="1200" baseline="30000" dirty="0" smtClean="0"/>
              <a:t>13 </a:t>
            </a:r>
            <a:r>
              <a:rPr lang="en-US" sz="1200" dirty="0" smtClean="0"/>
              <a:t>came to me; and he stood and said to me, ‘Brother Saul, receive your sight.’ And at that same hour I looked up at him. </a:t>
            </a:r>
            <a:r>
              <a:rPr lang="en-US" sz="1200" baseline="30000" dirty="0" smtClean="0"/>
              <a:t>14 </a:t>
            </a:r>
            <a:r>
              <a:rPr lang="en-US" sz="1200" dirty="0" smtClean="0"/>
              <a:t>Then he said, ‘The God of our fathers has chosen you that you should know His will, and see the Just One, and hear the voice of His mouth. </a:t>
            </a:r>
            <a:r>
              <a:rPr lang="en-US" sz="1200" baseline="30000" dirty="0" smtClean="0"/>
              <a:t>15 </a:t>
            </a:r>
            <a:r>
              <a:rPr lang="en-US" sz="1200" dirty="0" smtClean="0"/>
              <a:t>For you will be His witness to all men of what you have seen and heard. </a:t>
            </a:r>
            <a:r>
              <a:rPr lang="en-US" sz="1200" baseline="30000" dirty="0" smtClean="0"/>
              <a:t>16 </a:t>
            </a:r>
            <a:r>
              <a:rPr lang="en-US" sz="1200" dirty="0" smtClean="0"/>
              <a:t>And now why are you waiting? Arise and be baptized, and wash away your sins, calling on the name of the Lord.’</a:t>
            </a:r>
          </a:p>
        </p:txBody>
      </p:sp>
      <p:sp>
        <p:nvSpPr>
          <p:cNvPr id="11" name="TextBox 10"/>
          <p:cNvSpPr txBox="1"/>
          <p:nvPr/>
        </p:nvSpPr>
        <p:spPr>
          <a:xfrm>
            <a:off x="76200" y="838200"/>
            <a:ext cx="1905000" cy="6740307"/>
          </a:xfrm>
          <a:prstGeom prst="rect">
            <a:avLst/>
          </a:prstGeom>
          <a:noFill/>
        </p:spPr>
        <p:txBody>
          <a:bodyPr wrap="square" rtlCol="0">
            <a:spAutoFit/>
          </a:bodyPr>
          <a:lstStyle/>
          <a:p>
            <a:r>
              <a:rPr lang="en-US" sz="1200" dirty="0" smtClean="0"/>
              <a:t>9:3 As he journeyed he came near Damascus, and suddenly a light shone around him from heaven. </a:t>
            </a:r>
            <a:r>
              <a:rPr lang="en-US" sz="1200" baseline="30000" dirty="0" smtClean="0"/>
              <a:t>4 </a:t>
            </a:r>
            <a:r>
              <a:rPr lang="en-US" sz="1200" dirty="0" smtClean="0"/>
              <a:t>Then he fell to the ground, and heard a voice saying to him, “Saul, Saul, why are you persecuting Me?”</a:t>
            </a:r>
          </a:p>
          <a:p>
            <a:r>
              <a:rPr lang="en-US" sz="1200" baseline="30000" dirty="0" smtClean="0"/>
              <a:t>5 </a:t>
            </a:r>
            <a:r>
              <a:rPr lang="en-US" sz="1200" dirty="0" smtClean="0"/>
              <a:t>And he said, “Who are You, Lord?”  Then the Lord said, “I am Jesus, whom you are persecuting. It </a:t>
            </a:r>
            <a:r>
              <a:rPr lang="en-US" sz="1200" i="1" dirty="0" smtClean="0"/>
              <a:t>is</a:t>
            </a:r>
            <a:r>
              <a:rPr lang="en-US" sz="1200" dirty="0" smtClean="0"/>
              <a:t> hard for you to kick against the goads.”</a:t>
            </a:r>
          </a:p>
          <a:p>
            <a:r>
              <a:rPr lang="en-US" sz="1200" baseline="30000" dirty="0" smtClean="0"/>
              <a:t>6 </a:t>
            </a:r>
            <a:r>
              <a:rPr lang="en-US" sz="1200" dirty="0" smtClean="0"/>
              <a:t>So he, trembling and astonished, said, “Lord, what do You want me to do?”</a:t>
            </a:r>
          </a:p>
          <a:p>
            <a:r>
              <a:rPr lang="en-US" sz="1200" dirty="0" smtClean="0"/>
              <a:t>Then the Lord </a:t>
            </a:r>
            <a:r>
              <a:rPr lang="en-US" sz="1200" i="1" dirty="0" smtClean="0"/>
              <a:t>said</a:t>
            </a:r>
            <a:r>
              <a:rPr lang="en-US" sz="1200" dirty="0" smtClean="0"/>
              <a:t> to him, “Arise and go into the city, and you will be told what you must do.”</a:t>
            </a:r>
          </a:p>
          <a:p>
            <a:endParaRPr lang="en-US" sz="1200" dirty="0" smtClean="0"/>
          </a:p>
          <a:p>
            <a:r>
              <a:rPr lang="en-US" sz="1200" baseline="30000" dirty="0" smtClean="0"/>
              <a:t>7 </a:t>
            </a:r>
            <a:r>
              <a:rPr lang="en-US" sz="1200" dirty="0" smtClean="0"/>
              <a:t>And the men who journeyed with him stood speechless, hearing a voice but seeing no one. </a:t>
            </a:r>
            <a:r>
              <a:rPr lang="en-US" sz="1200" baseline="30000" dirty="0" smtClean="0"/>
              <a:t>8 </a:t>
            </a:r>
            <a:r>
              <a:rPr lang="en-US" sz="1200" dirty="0" smtClean="0"/>
              <a:t>Then Saul arose from the ground, and when his eyes were opened he saw no one. But they led him by the hand and brought </a:t>
            </a:r>
            <a:r>
              <a:rPr lang="en-US" sz="1200" i="1" dirty="0" smtClean="0"/>
              <a:t>him</a:t>
            </a:r>
            <a:r>
              <a:rPr lang="en-US" sz="1200" dirty="0" smtClean="0"/>
              <a:t> into Damascus. </a:t>
            </a:r>
            <a:r>
              <a:rPr lang="en-US" sz="1200" baseline="30000" dirty="0" smtClean="0"/>
              <a:t>9 </a:t>
            </a:r>
            <a:r>
              <a:rPr lang="en-US" sz="1200" dirty="0" smtClean="0"/>
              <a:t>And he was three days without sight, and neither ate nor drank.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54000"/>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6; pg 3                       Paul’s Defense to Agrippa                                  Acts 26</a:t>
            </a:r>
            <a:endParaRPr lang="en-US" sz="1500" dirty="0">
              <a:solidFill>
                <a:schemeClr val="tx1"/>
              </a:solidFill>
            </a:endParaRPr>
          </a:p>
        </p:txBody>
      </p:sp>
      <p:sp>
        <p:nvSpPr>
          <p:cNvPr id="9" name="TextBox 8"/>
          <p:cNvSpPr txBox="1"/>
          <p:nvPr/>
        </p:nvSpPr>
        <p:spPr>
          <a:xfrm>
            <a:off x="4724400" y="4724400"/>
            <a:ext cx="1905000" cy="4231184"/>
          </a:xfrm>
          <a:prstGeom prst="rect">
            <a:avLst/>
          </a:prstGeom>
          <a:noFill/>
        </p:spPr>
        <p:txBody>
          <a:bodyPr wrap="square" rtlCol="0">
            <a:spAutoFit/>
          </a:bodyPr>
          <a:lstStyle/>
          <a:p>
            <a:r>
              <a:rPr lang="en-US" sz="1200" b="1" dirty="0" smtClean="0"/>
              <a:t>26:16</a:t>
            </a:r>
            <a:r>
              <a:rPr lang="en-US" sz="1200" dirty="0" smtClean="0"/>
              <a:t>  But rise and stand on your feet; for I have appeared to you for this purpose, to make you a minister and a witness both of the things which you have seen and of the things which I will yet reveal to you. </a:t>
            </a:r>
            <a:r>
              <a:rPr lang="en-US" sz="1200" baseline="30000" dirty="0" smtClean="0"/>
              <a:t>17 </a:t>
            </a:r>
            <a:r>
              <a:rPr lang="en-US" sz="1200" dirty="0" smtClean="0"/>
              <a:t>I will deliver you from the </a:t>
            </a:r>
            <a:r>
              <a:rPr lang="en-US" sz="1200" i="1" dirty="0" smtClean="0"/>
              <a:t>Jewish</a:t>
            </a:r>
            <a:r>
              <a:rPr lang="en-US" sz="1200" dirty="0" smtClean="0"/>
              <a:t> people, as well as </a:t>
            </a:r>
            <a:r>
              <a:rPr lang="en-US" sz="1200" i="1" dirty="0" smtClean="0"/>
              <a:t>from</a:t>
            </a:r>
            <a:r>
              <a:rPr lang="en-US" sz="1200" dirty="0" smtClean="0"/>
              <a:t> the Gentiles, to whom I now send you, </a:t>
            </a:r>
            <a:r>
              <a:rPr lang="en-US" sz="1200" baseline="30000" dirty="0" smtClean="0"/>
              <a:t>18 </a:t>
            </a:r>
            <a:r>
              <a:rPr lang="en-US" sz="1200" dirty="0" smtClean="0"/>
              <a:t>to open their eyes, </a:t>
            </a:r>
            <a:r>
              <a:rPr lang="en-US" sz="1200" i="1" dirty="0" smtClean="0"/>
              <a:t>in order</a:t>
            </a:r>
            <a:r>
              <a:rPr lang="en-US" sz="1200" dirty="0" smtClean="0"/>
              <a:t> to turn </a:t>
            </a:r>
            <a:r>
              <a:rPr lang="en-US" sz="1200" i="1" dirty="0" smtClean="0"/>
              <a:t>them</a:t>
            </a:r>
            <a:r>
              <a:rPr lang="en-US" sz="1200" dirty="0" smtClean="0"/>
              <a:t> from darkness to light, and </a:t>
            </a:r>
            <a:r>
              <a:rPr lang="en-US" sz="1200" i="1" dirty="0" smtClean="0"/>
              <a:t>from</a:t>
            </a:r>
            <a:r>
              <a:rPr lang="en-US" sz="1200" dirty="0" smtClean="0"/>
              <a:t> the power of Satan to God, that they may receive forgiveness of sins and an inheritance among those who are sanctified by faith in Me.’</a:t>
            </a:r>
          </a:p>
          <a:p>
            <a:endParaRPr lang="en-US" sz="1200" dirty="0"/>
          </a:p>
        </p:txBody>
      </p:sp>
      <p:sp>
        <p:nvSpPr>
          <p:cNvPr id="10" name="TextBox 9"/>
          <p:cNvSpPr txBox="1"/>
          <p:nvPr/>
        </p:nvSpPr>
        <p:spPr>
          <a:xfrm>
            <a:off x="2667000" y="4724400"/>
            <a:ext cx="2057400" cy="4191000"/>
          </a:xfrm>
          <a:prstGeom prst="rect">
            <a:avLst/>
          </a:prstGeom>
          <a:noFill/>
        </p:spPr>
        <p:txBody>
          <a:bodyPr wrap="square" rtlCol="0">
            <a:spAutoFit/>
          </a:bodyPr>
          <a:lstStyle/>
          <a:p>
            <a:r>
              <a:rPr lang="en-US" sz="1200" b="1" dirty="0" smtClean="0"/>
              <a:t>22:17</a:t>
            </a:r>
            <a:r>
              <a:rPr lang="en-US" sz="1200" dirty="0" smtClean="0"/>
              <a:t> “Now it happened, when I returned to Jerusalem and was praying in the temple, that I was in a trance </a:t>
            </a:r>
            <a:r>
              <a:rPr lang="en-US" sz="1200" baseline="30000" dirty="0" smtClean="0"/>
              <a:t>18 </a:t>
            </a:r>
            <a:r>
              <a:rPr lang="en-US" sz="1200" dirty="0" smtClean="0"/>
              <a:t>and saw Him saying to me, ‘Make haste and get out of Jerusalem quickly, for they will not receive your testimony concerning Me.’ </a:t>
            </a:r>
            <a:r>
              <a:rPr lang="en-US" sz="1200" baseline="30000" dirty="0" smtClean="0"/>
              <a:t>19 </a:t>
            </a:r>
            <a:r>
              <a:rPr lang="en-US" sz="1200" dirty="0" smtClean="0"/>
              <a:t>So I said, ‘Lord, they know that in every synagogue I imprisoned and beat those who believe on You. </a:t>
            </a:r>
            <a:r>
              <a:rPr lang="en-US" sz="1200" baseline="30000" dirty="0" smtClean="0"/>
              <a:t>20 </a:t>
            </a:r>
            <a:r>
              <a:rPr lang="en-US" sz="1200" dirty="0" smtClean="0"/>
              <a:t>And when the blood of Your martyr Stephen was shed, I also was standing by consenting to his death,</a:t>
            </a:r>
            <a:r>
              <a:rPr lang="en-US" sz="1200" baseline="30000" dirty="0" smtClean="0"/>
              <a:t> </a:t>
            </a:r>
            <a:r>
              <a:rPr lang="en-US" sz="1200" dirty="0" smtClean="0"/>
              <a:t>and guarding the clothes of those who were killing him.’ </a:t>
            </a:r>
            <a:r>
              <a:rPr lang="en-US" sz="1200" baseline="30000" dirty="0" smtClean="0"/>
              <a:t>21 </a:t>
            </a:r>
            <a:r>
              <a:rPr lang="en-US" sz="1200" dirty="0" smtClean="0"/>
              <a:t>Then He said to me, ‘Depart, for I will send you far from here to the Gentiles.’”</a:t>
            </a:r>
            <a:endParaRPr lang="en-US" sz="1200" dirty="0"/>
          </a:p>
        </p:txBody>
      </p:sp>
      <p:sp>
        <p:nvSpPr>
          <p:cNvPr id="11" name="TextBox 10"/>
          <p:cNvSpPr txBox="1"/>
          <p:nvPr/>
        </p:nvSpPr>
        <p:spPr>
          <a:xfrm>
            <a:off x="152400" y="785634"/>
            <a:ext cx="2438400" cy="8402300"/>
          </a:xfrm>
          <a:prstGeom prst="rect">
            <a:avLst/>
          </a:prstGeom>
          <a:noFill/>
        </p:spPr>
        <p:txBody>
          <a:bodyPr wrap="square" rtlCol="0">
            <a:spAutoFit/>
          </a:bodyPr>
          <a:lstStyle/>
          <a:p>
            <a:r>
              <a:rPr lang="en-US" sz="1200" b="1" dirty="0" smtClean="0"/>
              <a:t>9:10</a:t>
            </a:r>
            <a:r>
              <a:rPr lang="en-US" sz="1200" dirty="0" smtClean="0"/>
              <a:t> Now there was a certain disciple at Damascus named Ananias; and to him the Lord said in a vision, “Ananias.”  And he said, “Here I am, Lord.”  </a:t>
            </a:r>
            <a:r>
              <a:rPr lang="en-US" sz="1200" baseline="30000" dirty="0" smtClean="0"/>
              <a:t>11 </a:t>
            </a:r>
            <a:r>
              <a:rPr lang="en-US" sz="1200" dirty="0" smtClean="0"/>
              <a:t>So the Lord </a:t>
            </a:r>
            <a:r>
              <a:rPr lang="en-US" sz="1200" i="1" dirty="0" smtClean="0"/>
              <a:t>said</a:t>
            </a:r>
            <a:r>
              <a:rPr lang="en-US" sz="1200" dirty="0" smtClean="0"/>
              <a:t> to him, “Arise and go to the street called Straight, and inquire at the house of Judas for </a:t>
            </a:r>
            <a:r>
              <a:rPr lang="en-US" sz="1200" i="1" dirty="0" smtClean="0"/>
              <a:t>one</a:t>
            </a:r>
            <a:r>
              <a:rPr lang="en-US" sz="1200" dirty="0" smtClean="0"/>
              <a:t> called Saul of Tarsus, for behold, he is praying. </a:t>
            </a:r>
            <a:r>
              <a:rPr lang="en-US" sz="1200" baseline="30000" dirty="0" smtClean="0"/>
              <a:t>12 </a:t>
            </a:r>
            <a:r>
              <a:rPr lang="en-US" sz="1200" dirty="0" smtClean="0"/>
              <a:t>And in a vision he has seen a man named Ananias coming in and putting </a:t>
            </a:r>
            <a:r>
              <a:rPr lang="en-US" sz="1200" i="1" dirty="0" smtClean="0"/>
              <a:t>his</a:t>
            </a:r>
            <a:r>
              <a:rPr lang="en-US" sz="1200" dirty="0" smtClean="0"/>
              <a:t> hand on him, so that he might receive his sight.”</a:t>
            </a:r>
          </a:p>
          <a:p>
            <a:r>
              <a:rPr lang="en-US" sz="1200" baseline="30000" dirty="0" smtClean="0"/>
              <a:t>13 </a:t>
            </a:r>
            <a:r>
              <a:rPr lang="en-US" sz="1200" dirty="0" smtClean="0"/>
              <a:t>Then Ananias answered, “Lord, I have heard from many about this man, how much harm he has done to Your saints in Jerusalem. </a:t>
            </a:r>
            <a:r>
              <a:rPr lang="en-US" sz="1200" baseline="30000" dirty="0" smtClean="0"/>
              <a:t>14 </a:t>
            </a:r>
            <a:r>
              <a:rPr lang="en-US" sz="1200" dirty="0" smtClean="0"/>
              <a:t>And here he has authority from the chief priests to bind all who call on Your name.”</a:t>
            </a:r>
          </a:p>
          <a:p>
            <a:endParaRPr lang="en-US" sz="800" dirty="0" smtClean="0"/>
          </a:p>
          <a:p>
            <a:endParaRPr lang="en-US" sz="1200" dirty="0" smtClean="0"/>
          </a:p>
          <a:p>
            <a:r>
              <a:rPr lang="en-US" sz="1200" b="1" dirty="0" smtClean="0"/>
              <a:t>9:15</a:t>
            </a:r>
            <a:r>
              <a:rPr lang="en-US" sz="1200" dirty="0" smtClean="0"/>
              <a:t> But the Lord said to him, “Go, for he is a chosen vessel of Mine to bear My name before Gentiles, kings, and the children of Israel. </a:t>
            </a:r>
            <a:r>
              <a:rPr lang="en-US" sz="1200" baseline="30000" dirty="0" smtClean="0"/>
              <a:t>16 </a:t>
            </a:r>
            <a:r>
              <a:rPr lang="en-US" sz="1200" dirty="0" smtClean="0"/>
              <a:t>For I will show him how many things he must suffer for My name’s sake.”</a:t>
            </a:r>
          </a:p>
          <a:p>
            <a:r>
              <a:rPr lang="en-US" sz="1200" baseline="30000" dirty="0" smtClean="0"/>
              <a:t>17 </a:t>
            </a:r>
            <a:r>
              <a:rPr lang="en-US" sz="1200" dirty="0" smtClean="0"/>
              <a:t>And Ananias went his way and entered the house; and laying his hands on him he said, “Brother Saul, the Lord Jesus, who appeared to you on the road as you came, has sent me that you may receive your sight and be filled with the Holy Spirit.” </a:t>
            </a:r>
            <a:r>
              <a:rPr lang="en-US" sz="1200" baseline="30000" dirty="0" smtClean="0"/>
              <a:t>18 </a:t>
            </a:r>
            <a:r>
              <a:rPr lang="en-US" sz="1200" dirty="0" smtClean="0"/>
              <a:t>Immediately there fell from his eyes </a:t>
            </a:r>
            <a:r>
              <a:rPr lang="en-US" sz="1200" i="1" dirty="0" smtClean="0"/>
              <a:t>something</a:t>
            </a:r>
            <a:r>
              <a:rPr lang="en-US" sz="1200" dirty="0" smtClean="0"/>
              <a:t> like scales, and he received his sight at once; and he arose and was baptized.</a:t>
            </a:r>
          </a:p>
          <a:p>
            <a:r>
              <a:rPr lang="en-US" sz="1200" baseline="30000" dirty="0" smtClean="0"/>
              <a:t>19 </a:t>
            </a:r>
            <a:r>
              <a:rPr lang="en-US" sz="1200" dirty="0" smtClean="0"/>
              <a:t>So when he had received food, he was strengthened. Then Saul spent some days with the disciples at Damascus.</a:t>
            </a:r>
          </a:p>
          <a:p>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6; pg 4                        Paul’s Defense to Agrippa                                 Acts 26</a:t>
            </a:r>
            <a:endParaRPr lang="en-US" sz="1500" dirty="0">
              <a:solidFill>
                <a:schemeClr val="tx1"/>
              </a:solidFill>
            </a:endParaRPr>
          </a:p>
        </p:txBody>
      </p:sp>
      <p:sp>
        <p:nvSpPr>
          <p:cNvPr id="8" name="TextBox 7"/>
          <p:cNvSpPr txBox="1"/>
          <p:nvPr/>
        </p:nvSpPr>
        <p:spPr>
          <a:xfrm>
            <a:off x="381000" y="838200"/>
            <a:ext cx="6248400" cy="7366254"/>
          </a:xfrm>
          <a:prstGeom prst="rect">
            <a:avLst/>
          </a:prstGeom>
          <a:noFill/>
        </p:spPr>
        <p:txBody>
          <a:bodyPr wrap="square" lIns="86493" tIns="43247" rIns="86493" bIns="43247" rtlCol="0">
            <a:spAutoFit/>
          </a:bodyPr>
          <a:lstStyle/>
          <a:p>
            <a:pPr hangingPunct="0"/>
            <a:r>
              <a:rPr lang="en-US" sz="1100" b="1" dirty="0" smtClean="0"/>
              <a:t>Acts</a:t>
            </a:r>
            <a:r>
              <a:rPr lang="en-US" sz="1100" dirty="0" smtClean="0"/>
              <a:t> </a:t>
            </a:r>
            <a:r>
              <a:rPr lang="en-US" sz="1100" b="1" dirty="0" smtClean="0"/>
              <a:t>26:18-23</a:t>
            </a:r>
          </a:p>
          <a:p>
            <a:pPr hangingPunct="0"/>
            <a:endParaRPr lang="en-US" sz="1100" dirty="0" smtClean="0"/>
          </a:p>
          <a:p>
            <a:pPr hangingPunct="0"/>
            <a:r>
              <a:rPr lang="en-US" sz="1100" dirty="0" smtClean="0"/>
              <a:t>4.  What will Paul do for the Gentiles?  </a:t>
            </a:r>
          </a:p>
          <a:p>
            <a:pPr hangingPunct="0"/>
            <a:endParaRPr lang="en-US" sz="1100" dirty="0" smtClean="0"/>
          </a:p>
          <a:p>
            <a:pPr hangingPunct="0"/>
            <a:r>
              <a:rPr lang="en-US" sz="1100" dirty="0" smtClean="0"/>
              <a:t>5.  Paul has described his manner of persecuting the saints in the name of God.  He has described the heavenly vision of Christ calling him to the work  What does he say his response was?  </a:t>
            </a:r>
          </a:p>
          <a:p>
            <a:pPr hangingPunct="0"/>
            <a:endParaRPr lang="en-US" sz="1100" dirty="0" smtClean="0"/>
          </a:p>
          <a:p>
            <a:pPr hangingPunct="0"/>
            <a:r>
              <a:rPr lang="en-US" sz="1100" dirty="0" smtClean="0"/>
              <a:t>6.  What did he begin to declare which was the very thing he used to punish others for? </a:t>
            </a:r>
          </a:p>
          <a:p>
            <a:pPr hangingPunct="0"/>
            <a:endParaRPr lang="en-US" sz="1100" dirty="0" smtClean="0"/>
          </a:p>
          <a:p>
            <a:pPr hangingPunct="0"/>
            <a:r>
              <a:rPr lang="en-US" sz="1100" dirty="0" smtClean="0"/>
              <a:t>7.  Paul explains to Agrippa that THIS is why he was seized and his life was threatened.  Who has helped him?  </a:t>
            </a:r>
          </a:p>
          <a:p>
            <a:pPr hangingPunct="0"/>
            <a:endParaRPr lang="en-US" sz="1100" dirty="0" smtClean="0"/>
          </a:p>
          <a:p>
            <a:pPr hangingPunct="0"/>
            <a:r>
              <a:rPr lang="en-US" sz="1100" dirty="0" smtClean="0"/>
              <a:t>8.  Who has God’s help enabled him to witness to?  </a:t>
            </a:r>
          </a:p>
          <a:p>
            <a:pPr hangingPunct="0"/>
            <a:r>
              <a:rPr lang="en-US" sz="1100" dirty="0" smtClean="0"/>
              <a:t>9.  </a:t>
            </a:r>
            <a:r>
              <a:rPr lang="en-US" sz="1100" b="1" dirty="0" smtClean="0"/>
              <a:t>Think</a:t>
            </a:r>
            <a:r>
              <a:rPr lang="en-US" sz="1100" dirty="0" smtClean="0"/>
              <a:t>:  Was this what Jesus had told him?</a:t>
            </a:r>
          </a:p>
          <a:p>
            <a:pPr hangingPunct="0"/>
            <a:endParaRPr lang="en-US" sz="1100" dirty="0" smtClean="0"/>
          </a:p>
          <a:p>
            <a:pPr hangingPunct="0"/>
            <a:r>
              <a:rPr lang="en-US" sz="1100" dirty="0" smtClean="0"/>
              <a:t>10.  Did he teach anything other than what was written by Moses and the Prophets? </a:t>
            </a:r>
          </a:p>
          <a:p>
            <a:pPr hangingPunct="0"/>
            <a:endParaRPr lang="en-US" sz="1100" dirty="0" smtClean="0"/>
          </a:p>
          <a:p>
            <a:pPr hangingPunct="0"/>
            <a:r>
              <a:rPr lang="en-US" sz="1100" dirty="0" smtClean="0"/>
              <a:t>11.  What did he teach?  </a:t>
            </a:r>
          </a:p>
          <a:p>
            <a:pPr hangingPunct="0"/>
            <a:endParaRPr lang="en-US" sz="1100" dirty="0" smtClean="0"/>
          </a:p>
          <a:p>
            <a:pPr hangingPunct="0"/>
            <a:r>
              <a:rPr lang="en-US" sz="1100" b="1" dirty="0" smtClean="0"/>
              <a:t>Acts</a:t>
            </a:r>
            <a:r>
              <a:rPr lang="en-US" sz="1100" dirty="0" smtClean="0"/>
              <a:t> </a:t>
            </a:r>
            <a:r>
              <a:rPr lang="en-US" sz="1100" b="1" dirty="0" smtClean="0"/>
              <a:t>26:24-32</a:t>
            </a:r>
          </a:p>
          <a:p>
            <a:pPr hangingPunct="0"/>
            <a:endParaRPr lang="en-US" sz="1100" dirty="0" smtClean="0"/>
          </a:p>
          <a:p>
            <a:pPr hangingPunct="0"/>
            <a:r>
              <a:rPr lang="en-US" sz="1100" dirty="0" smtClean="0"/>
              <a:t>12.  Festus blurts out his opinion that Paul has gone crazy.  What does Paul say to this?  </a:t>
            </a:r>
          </a:p>
          <a:p>
            <a:pPr hangingPunct="0"/>
            <a:endParaRPr lang="en-US" sz="1100" dirty="0" smtClean="0"/>
          </a:p>
          <a:p>
            <a:pPr hangingPunct="0"/>
            <a:endParaRPr lang="en-US" sz="1100" dirty="0" smtClean="0"/>
          </a:p>
          <a:p>
            <a:pPr hangingPunct="0"/>
            <a:r>
              <a:rPr lang="en-US" sz="1100" dirty="0" smtClean="0"/>
              <a:t>13.  What does Paul say of King Agrippa’s knowledge of these things?</a:t>
            </a:r>
          </a:p>
          <a:p>
            <a:pPr hangingPunct="0"/>
            <a:endParaRPr lang="en-US" sz="1100" dirty="0" smtClean="0"/>
          </a:p>
          <a:p>
            <a:pPr hangingPunct="0"/>
            <a:endParaRPr lang="en-US" sz="1100" dirty="0" smtClean="0"/>
          </a:p>
          <a:p>
            <a:pPr hangingPunct="0"/>
            <a:endParaRPr lang="en-US" sz="1100" dirty="0" smtClean="0"/>
          </a:p>
          <a:p>
            <a:pPr hangingPunct="0"/>
            <a:r>
              <a:rPr lang="en-US" sz="1100" dirty="0" smtClean="0"/>
              <a:t>14.  Paul said, “King Agrippa, do you believe the prophets?  I know that you believe.”  What does Agrippa say?</a:t>
            </a:r>
          </a:p>
          <a:p>
            <a:pPr hangingPunct="0"/>
            <a:endParaRPr lang="en-US" sz="1100" dirty="0" smtClean="0"/>
          </a:p>
          <a:p>
            <a:pPr hangingPunct="0"/>
            <a:r>
              <a:rPr lang="en-US" sz="1100" b="1" dirty="0" smtClean="0"/>
              <a:t>Class</a:t>
            </a:r>
            <a:r>
              <a:rPr lang="en-US" sz="1100" dirty="0" smtClean="0"/>
              <a:t> </a:t>
            </a:r>
            <a:r>
              <a:rPr lang="en-US" sz="1100" b="1" dirty="0" smtClean="0"/>
              <a:t>Discussion</a:t>
            </a:r>
            <a:r>
              <a:rPr lang="en-US" sz="1100" dirty="0" smtClean="0"/>
              <a:t>:  “Almost Persuaded.”</a:t>
            </a:r>
          </a:p>
          <a:p>
            <a:pPr hangingPunct="0"/>
            <a:endParaRPr lang="en-US" sz="1100" dirty="0" smtClean="0"/>
          </a:p>
          <a:p>
            <a:pPr hangingPunct="0"/>
            <a:r>
              <a:rPr lang="en-US" sz="1100" dirty="0" smtClean="0"/>
              <a:t>15.  Did the listeners discern that Paul had done anything deserving of death or chains?</a:t>
            </a:r>
          </a:p>
          <a:p>
            <a:pPr hangingPunct="0"/>
            <a:endParaRPr lang="en-US" sz="1100" dirty="0" smtClean="0"/>
          </a:p>
          <a:p>
            <a:pPr hangingPunct="0"/>
            <a:r>
              <a:rPr lang="en-US" sz="1100" dirty="0" smtClean="0"/>
              <a:t>16.  What did Agrippa say concerning Paul if he had not appealed to Caesar?  </a:t>
            </a:r>
          </a:p>
          <a:p>
            <a:pPr hangingPunct="0"/>
            <a:endParaRPr lang="en-US" sz="1100" dirty="0" smtClean="0"/>
          </a:p>
          <a:p>
            <a:pPr hangingPunct="0"/>
            <a:r>
              <a:rPr lang="en-US" sz="1100" b="1" dirty="0" smtClean="0"/>
              <a:t>Class</a:t>
            </a:r>
            <a:r>
              <a:rPr lang="en-US" sz="1100" dirty="0" smtClean="0"/>
              <a:t> </a:t>
            </a:r>
            <a:r>
              <a:rPr lang="en-US" sz="1100" b="1" dirty="0" smtClean="0"/>
              <a:t>Discussion</a:t>
            </a:r>
            <a:r>
              <a:rPr lang="en-US" sz="1100" dirty="0" smtClean="0"/>
              <a:t>:  Paul could have been set free!  However, him going to Rome was not a matter of happenstance.  Blend this idea with Acts 19:21 and Acts 23:11.  </a:t>
            </a:r>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7                             The Voyage to Rome		                    Acts 27</a:t>
            </a:r>
            <a:endParaRPr lang="en-US" sz="1500" dirty="0">
              <a:solidFill>
                <a:schemeClr val="tx1"/>
              </a:solidFill>
            </a:endParaRPr>
          </a:p>
        </p:txBody>
      </p:sp>
      <p:sp>
        <p:nvSpPr>
          <p:cNvPr id="5" name="TextBox 4"/>
          <p:cNvSpPr txBox="1"/>
          <p:nvPr/>
        </p:nvSpPr>
        <p:spPr>
          <a:xfrm>
            <a:off x="357188" y="796642"/>
            <a:ext cx="6248400" cy="1103001"/>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In our last lesson, while Paul awaits the trip to Rome, King Agrippa and Bernice came to Caesarea to visit Festus.  King Agrippa requests to hear these matters for himself.  Paul is most happy to give his testimony to Agrippa because Agrippa is knowledgeable of Jewish law and prophecy.  Agrippa is almost persuaded.  Paul knows he believes but he does not become a Christian that we know of.  Agrippa can find no fault in Paul and realizes that had Paul not appealed to Caesar, he could have been released.  However, per Acts 23:11, we know that Christ’s plan was for Paul to go to Rome.  Let the journey begin.</a:t>
            </a:r>
            <a:endParaRPr lang="en-US" sz="1100" dirty="0"/>
          </a:p>
        </p:txBody>
      </p:sp>
      <p:sp>
        <p:nvSpPr>
          <p:cNvPr id="4" name="TextBox 3"/>
          <p:cNvSpPr txBox="1"/>
          <p:nvPr/>
        </p:nvSpPr>
        <p:spPr>
          <a:xfrm>
            <a:off x="304800" y="4114801"/>
            <a:ext cx="6400800" cy="4780931"/>
          </a:xfrm>
          <a:prstGeom prst="rect">
            <a:avLst/>
          </a:prstGeom>
          <a:noFill/>
        </p:spPr>
        <p:txBody>
          <a:bodyPr wrap="square" lIns="86493" tIns="43247" rIns="86493" bIns="43247" rtlCol="0">
            <a:spAutoFit/>
          </a:bodyPr>
          <a:lstStyle/>
          <a:p>
            <a:pPr hangingPunct="0"/>
            <a:r>
              <a:rPr lang="en-US" sz="1100" b="1" dirty="0" smtClean="0"/>
              <a:t>Acts 27:1-14</a:t>
            </a:r>
          </a:p>
          <a:p>
            <a:pPr hangingPunct="0"/>
            <a:endParaRPr lang="en-US" sz="800" b="1" dirty="0" smtClean="0"/>
          </a:p>
          <a:p>
            <a:pPr marL="231775" indent="-231775" hangingPunct="0"/>
            <a:r>
              <a:rPr lang="en-US" sz="1100" dirty="0" smtClean="0"/>
              <a:t>1. 	The time has come for Paul to go to Rome.  Sailing by ship, follow their course on the map as you read.   What is their first stop?  </a:t>
            </a:r>
          </a:p>
          <a:p>
            <a:pPr hangingPunct="0"/>
            <a:endParaRPr lang="en-US" sz="1100" dirty="0" smtClean="0"/>
          </a:p>
          <a:p>
            <a:pPr marL="231775" indent="-231775" hangingPunct="0"/>
            <a:r>
              <a:rPr lang="en-US" sz="1100" dirty="0" smtClean="0"/>
              <a:t>2. 	What did Julius allow Paul to do here?  </a:t>
            </a:r>
          </a:p>
          <a:p>
            <a:pPr hangingPunct="0"/>
            <a:endParaRPr lang="en-US" sz="1100" dirty="0" smtClean="0"/>
          </a:p>
          <a:p>
            <a:pPr marL="231775" indent="-231775" hangingPunct="0"/>
            <a:r>
              <a:rPr lang="en-US" sz="1100" dirty="0" smtClean="0"/>
              <a:t>3. 	</a:t>
            </a:r>
            <a:r>
              <a:rPr lang="en-US" sz="1100" b="1" dirty="0" smtClean="0"/>
              <a:t>Think</a:t>
            </a:r>
            <a:r>
              <a:rPr lang="en-US" sz="1100" dirty="0" smtClean="0"/>
              <a:t>:  What reputation must Paul have had to be given such a liberty? </a:t>
            </a:r>
          </a:p>
          <a:p>
            <a:pPr hangingPunct="0"/>
            <a:endParaRPr lang="en-US" sz="1100" dirty="0" smtClean="0"/>
          </a:p>
          <a:p>
            <a:pPr marL="231775" indent="-231775" hangingPunct="0"/>
            <a:r>
              <a:rPr lang="en-US" sz="1100" dirty="0" smtClean="0"/>
              <a:t>4. 	Notice their path between Sidon and the Isle of Cyprus.  Though we do not know their full plans, consider that they could have sailed straight from Caesarea to Fair Havens.  What was the recorded purpose of sailing in the direction that they chose? </a:t>
            </a:r>
          </a:p>
          <a:p>
            <a:pPr hangingPunct="0"/>
            <a:endParaRPr lang="en-US" sz="1100" dirty="0" smtClean="0"/>
          </a:p>
          <a:p>
            <a:pPr marL="231775" indent="-231775" hangingPunct="0"/>
            <a:r>
              <a:rPr lang="en-US" sz="1100" dirty="0" smtClean="0"/>
              <a:t>5.  	Coming to Myra, they boarded an Alexandrian ship.  </a:t>
            </a:r>
          </a:p>
          <a:p>
            <a:pPr marL="231775" indent="-231775" hangingPunct="0"/>
            <a:r>
              <a:rPr lang="en-US" sz="1100" dirty="0" smtClean="0"/>
              <a:t>	How was their passage to Cnidus? </a:t>
            </a:r>
          </a:p>
          <a:p>
            <a:pPr hangingPunct="0"/>
            <a:endParaRPr lang="en-US" sz="1100" dirty="0" smtClean="0"/>
          </a:p>
          <a:p>
            <a:pPr marL="228600" indent="-228600" hangingPunct="0">
              <a:buAutoNum type="arabicPeriod" startAt="6"/>
            </a:pPr>
            <a:r>
              <a:rPr lang="en-US" sz="1100" dirty="0" smtClean="0"/>
              <a:t>Placing yourself aboard that ship, imagine the scene as Luke </a:t>
            </a:r>
          </a:p>
          <a:p>
            <a:pPr marL="228600" indent="-228600" hangingPunct="0"/>
            <a:r>
              <a:rPr lang="en-US" sz="1100" dirty="0" smtClean="0"/>
              <a:t>	describes the experience.  </a:t>
            </a:r>
          </a:p>
          <a:p>
            <a:pPr hangingPunct="0"/>
            <a:endParaRPr lang="en-US" sz="1100" dirty="0" smtClean="0"/>
          </a:p>
          <a:p>
            <a:pPr marL="231775" indent="-231775" hangingPunct="0"/>
            <a:r>
              <a:rPr lang="en-US" sz="1100" dirty="0" smtClean="0"/>
              <a:t>7. 	</a:t>
            </a:r>
            <a:r>
              <a:rPr lang="en-US" sz="1100" b="1" dirty="0" smtClean="0"/>
              <a:t>Using your Bible’s concordance:  </a:t>
            </a:r>
            <a:r>
              <a:rPr lang="en-US" sz="1100" dirty="0" smtClean="0"/>
              <a:t>What is the meaning of “the Fast”</a:t>
            </a:r>
          </a:p>
          <a:p>
            <a:pPr marL="231775" indent="-231775" hangingPunct="0"/>
            <a:r>
              <a:rPr lang="en-US" sz="1100" dirty="0" smtClean="0"/>
              <a:t>	In verse 9?  (The months described here begin the difficult sailing</a:t>
            </a:r>
          </a:p>
          <a:p>
            <a:pPr marL="231775" indent="-231775" hangingPunct="0"/>
            <a:r>
              <a:rPr lang="en-US" sz="1100" dirty="0" smtClean="0"/>
              <a:t>	months due to the weather.  This is the danger Paul speaks of.)</a:t>
            </a:r>
          </a:p>
          <a:p>
            <a:pPr hangingPunct="0"/>
            <a:endParaRPr lang="en-US" sz="1100" dirty="0" smtClean="0"/>
          </a:p>
          <a:p>
            <a:pPr marL="231775" indent="-231775" hangingPunct="0"/>
            <a:r>
              <a:rPr lang="en-US" sz="1100" dirty="0" smtClean="0"/>
              <a:t>8. 	What was Paul’s advice to the ship’s leaders?  </a:t>
            </a:r>
          </a:p>
          <a:p>
            <a:pPr hangingPunct="0"/>
            <a:endParaRPr lang="en-US" sz="1100" dirty="0" smtClean="0"/>
          </a:p>
          <a:p>
            <a:pPr marL="231775" indent="-231775" hangingPunct="0"/>
            <a:r>
              <a:rPr lang="en-US" sz="1100" dirty="0" smtClean="0"/>
              <a:t>9. 	Paul perceived that if they moved on, they would die.  However, the ship leaders proceeded.  The trip must have been difficult.  Look at the map.  They are only hoping to get from Fair Haven to Phoenix.  They didn’t make it.  What arose?  </a:t>
            </a:r>
          </a:p>
        </p:txBody>
      </p:sp>
      <p:sp>
        <p:nvSpPr>
          <p:cNvPr id="7" name="TextBox 6"/>
          <p:cNvSpPr txBox="1"/>
          <p:nvPr/>
        </p:nvSpPr>
        <p:spPr>
          <a:xfrm>
            <a:off x="304800" y="1850410"/>
            <a:ext cx="2362200" cy="2492990"/>
          </a:xfrm>
          <a:prstGeom prst="rect">
            <a:avLst/>
          </a:prstGeom>
          <a:noFill/>
        </p:spPr>
        <p:txBody>
          <a:bodyPr wrap="square" rtlCol="0">
            <a:spAutoFit/>
          </a:bodyPr>
          <a:lstStyle/>
          <a:p>
            <a:r>
              <a:rPr lang="en-US" sz="1200" b="1" dirty="0" smtClean="0"/>
              <a:t>Characters</a:t>
            </a:r>
            <a:r>
              <a:rPr lang="en-US" sz="1200" dirty="0" smtClean="0"/>
              <a:t>:  Paul, prisoners, Julius the centurion, Aristarchus a Macedonian, Luke is not mentioned but the “we” indicates that he was with Paul.</a:t>
            </a:r>
          </a:p>
          <a:p>
            <a:endParaRPr lang="en-US" sz="800" dirty="0" smtClean="0"/>
          </a:p>
          <a:p>
            <a:r>
              <a:rPr lang="en-US" sz="1200" b="1" dirty="0" smtClean="0"/>
              <a:t>Their</a:t>
            </a:r>
            <a:r>
              <a:rPr lang="en-US" sz="1200" dirty="0" smtClean="0"/>
              <a:t> </a:t>
            </a:r>
            <a:r>
              <a:rPr lang="en-US" sz="1200" b="1" dirty="0" smtClean="0"/>
              <a:t>Course</a:t>
            </a:r>
            <a:r>
              <a:rPr lang="en-US" sz="1200" dirty="0" smtClean="0"/>
              <a:t>:  Leaving </a:t>
            </a:r>
            <a:r>
              <a:rPr lang="en-US" sz="1200" b="1" dirty="0" smtClean="0"/>
              <a:t>Caesarea</a:t>
            </a:r>
            <a:r>
              <a:rPr lang="en-US" sz="1200" dirty="0" smtClean="0"/>
              <a:t>, sailing to </a:t>
            </a:r>
            <a:r>
              <a:rPr lang="en-US" sz="1200" b="1" dirty="0" smtClean="0"/>
              <a:t>Sidon</a:t>
            </a:r>
            <a:r>
              <a:rPr lang="en-US" sz="1200" dirty="0" smtClean="0"/>
              <a:t>, along the coast of Asia in the shelter of Cyprus to </a:t>
            </a:r>
            <a:r>
              <a:rPr lang="en-US" sz="1200" b="1" dirty="0" smtClean="0"/>
              <a:t>Myra</a:t>
            </a:r>
            <a:r>
              <a:rPr lang="en-US" sz="1200" dirty="0" smtClean="0"/>
              <a:t>, then </a:t>
            </a:r>
            <a:r>
              <a:rPr lang="en-US" sz="1200" b="1" dirty="0" smtClean="0"/>
              <a:t>Cnidus</a:t>
            </a:r>
            <a:r>
              <a:rPr lang="en-US" sz="1200" dirty="0" smtClean="0"/>
              <a:t>, swinging down around Crete to </a:t>
            </a:r>
            <a:r>
              <a:rPr lang="en-US" sz="1200" b="1" dirty="0" smtClean="0"/>
              <a:t>Fair</a:t>
            </a:r>
            <a:r>
              <a:rPr lang="en-US" sz="1200" dirty="0" smtClean="0"/>
              <a:t> </a:t>
            </a:r>
            <a:r>
              <a:rPr lang="en-US" sz="1200" b="1" dirty="0" smtClean="0"/>
              <a:t>Havens</a:t>
            </a:r>
            <a:r>
              <a:rPr lang="en-US" sz="1200" dirty="0" smtClean="0"/>
              <a:t>, shipwrecked at the Isle of </a:t>
            </a:r>
            <a:r>
              <a:rPr lang="en-US" sz="1200" b="1" dirty="0" smtClean="0"/>
              <a:t>Malta</a:t>
            </a:r>
            <a:r>
              <a:rPr lang="en-US" sz="1200" dirty="0" smtClean="0"/>
              <a:t>.  </a:t>
            </a:r>
          </a:p>
          <a:p>
            <a:endParaRPr lang="en-US" sz="1200" dirty="0"/>
          </a:p>
        </p:txBody>
      </p:sp>
      <p:pic>
        <p:nvPicPr>
          <p:cNvPr id="102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2667000" y="1905000"/>
            <a:ext cx="3998007" cy="2362200"/>
          </a:xfrm>
          <a:prstGeom prst="rect">
            <a:avLst/>
          </a:prstGeom>
          <a:noFill/>
        </p:spPr>
      </p:pic>
      <p:pic>
        <p:nvPicPr>
          <p:cNvPr id="1028" name="Picture 4" descr="http://farm4.static.flickr.com/3089/2906465323_f3734424bf.jpg"/>
          <p:cNvPicPr>
            <a:picLocks noChangeAspect="1" noChangeArrowheads="1"/>
          </p:cNvPicPr>
          <p:nvPr/>
        </p:nvPicPr>
        <p:blipFill>
          <a:blip r:embed="rId3" cstate="print">
            <a:grayscl/>
          </a:blip>
          <a:srcRect/>
          <a:stretch>
            <a:fillRect/>
          </a:stretch>
        </p:blipFill>
        <p:spPr bwMode="auto">
          <a:xfrm>
            <a:off x="4648200" y="6324600"/>
            <a:ext cx="1905000" cy="14973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533401"/>
          <a:ext cx="5791200" cy="7924800"/>
        </p:xfrm>
        <a:graphic>
          <a:graphicData uri="http://schemas.openxmlformats.org/drawingml/2006/table">
            <a:tbl>
              <a:tblPr/>
              <a:tblGrid>
                <a:gridCol w="479272"/>
                <a:gridCol w="3105281"/>
                <a:gridCol w="2206647"/>
              </a:tblGrid>
              <a:tr h="304800">
                <a:tc>
                  <a:txBody>
                    <a:bodyPr/>
                    <a:lstStyle/>
                    <a:p>
                      <a:pPr algn="ctr" fontAlgn="b"/>
                      <a:r>
                        <a:rPr lang="en-US" sz="700" b="0" i="0" u="none" strike="noStrike">
                          <a:solidFill>
                            <a:srgbClr val="000000"/>
                          </a:solidFill>
                          <a:latin typeface="Arial"/>
                        </a:rPr>
                        <a:t>1</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Third Journey concludes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Acts 20:3b - 21:14</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2</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Paul in Jerusalem: Arrest and Defence to Jewish crowd</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Acts 21:15 - 22:21</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3</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Paul's Defence to Jewish Council; change of venue</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Acts 22:22 - 23:35</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4</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Paul's Defence to Felix</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Acts 24</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5</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Paul's Defence to Festus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Acts 25</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6</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Paul's Defence to Agrippa</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Acts 26</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7</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Paul's Journey to Rome</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Acts 27</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8</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Paul's Journey to Rome</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Acts 28</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9</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Philemon</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Philemon</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10</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Colossians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Colossians 1-2</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11</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Colossians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Colossians 3-4</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12</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Ephesians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Ephesians 1-2</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13</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Ephesians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Ephesians 3-4</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14</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Ephesians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Ephesians 5-6</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15</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Philippians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Philippians 1-2</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16</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Philippians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Philippians 3-4</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17</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Paul Released from Prison</a:t>
                      </a:r>
                    </a:p>
                  </a:txBody>
                  <a:tcPr marL="5804" marR="5804" marT="5804" marB="0" anchor="b">
                    <a:lnL>
                      <a:noFill/>
                    </a:lnL>
                    <a:lnR>
                      <a:noFill/>
                    </a:lnR>
                    <a:lnT>
                      <a:noFill/>
                    </a:lnT>
                    <a:lnB>
                      <a:noFill/>
                    </a:lnB>
                  </a:tcPr>
                </a:tc>
                <a:tc>
                  <a:txBody>
                    <a:bodyPr/>
                    <a:lstStyle/>
                    <a:p>
                      <a:pPr algn="l" fontAlgn="b"/>
                      <a:endParaRPr lang="en-US" sz="700" b="0" i="0" u="none" strike="noStrike">
                        <a:solidFill>
                          <a:srgbClr val="000000"/>
                        </a:solidFill>
                        <a:latin typeface="Arial"/>
                      </a:endParaRP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18</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1 Timothy</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1 Timothy 1-2</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19</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1 Timothy</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1 Timothy 3-4</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20</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1 Timothy</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1 Timothy 5-6</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21</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Titus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Titus 1</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22</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Titus</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Titus 2-3</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23</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2 Timothy</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2 Timothy 1-2</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24</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2 Timothy</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2 Timothy 3-4</a:t>
                      </a: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25</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Review / make-up</a:t>
                      </a:r>
                    </a:p>
                  </a:txBody>
                  <a:tcPr marL="5804" marR="5804" marT="5804" marB="0" anchor="b">
                    <a:lnL>
                      <a:noFill/>
                    </a:lnL>
                    <a:lnR>
                      <a:noFill/>
                    </a:lnR>
                    <a:lnT>
                      <a:noFill/>
                    </a:lnT>
                    <a:lnB>
                      <a:noFill/>
                    </a:lnB>
                  </a:tcPr>
                </a:tc>
                <a:tc>
                  <a:txBody>
                    <a:bodyPr/>
                    <a:lstStyle/>
                    <a:p>
                      <a:pPr algn="l" fontAlgn="b"/>
                      <a:endParaRPr lang="en-US" sz="700" b="0" i="0" u="none" strike="noStrike">
                        <a:solidFill>
                          <a:srgbClr val="000000"/>
                        </a:solidFill>
                        <a:latin typeface="Arial"/>
                      </a:endParaRPr>
                    </a:p>
                  </a:txBody>
                  <a:tcPr marL="5804" marR="5804" marT="5804" marB="0" anchor="b">
                    <a:lnL>
                      <a:noFill/>
                    </a:lnL>
                    <a:lnR>
                      <a:noFill/>
                    </a:lnR>
                    <a:lnT>
                      <a:noFill/>
                    </a:lnT>
                    <a:lnB>
                      <a:noFill/>
                    </a:lnB>
                  </a:tcPr>
                </a:tc>
              </a:tr>
              <a:tr h="304800">
                <a:tc>
                  <a:txBody>
                    <a:bodyPr/>
                    <a:lstStyle/>
                    <a:p>
                      <a:pPr algn="ctr" fontAlgn="b"/>
                      <a:r>
                        <a:rPr lang="en-US" sz="700" b="0" i="0" u="none" strike="noStrike">
                          <a:solidFill>
                            <a:srgbClr val="000000"/>
                          </a:solidFill>
                          <a:latin typeface="Arial"/>
                        </a:rPr>
                        <a:t>26</a:t>
                      </a:r>
                    </a:p>
                  </a:txBody>
                  <a:tcPr marL="5804" marR="5804" marT="5804" marB="0" anchor="b">
                    <a:lnL>
                      <a:noFill/>
                    </a:lnL>
                    <a:lnR>
                      <a:noFill/>
                    </a:lnR>
                    <a:lnT>
                      <a:noFill/>
                    </a:lnT>
                    <a:lnB>
                      <a:noFill/>
                    </a:lnB>
                  </a:tcPr>
                </a:tc>
                <a:tc>
                  <a:txBody>
                    <a:bodyPr/>
                    <a:lstStyle/>
                    <a:p>
                      <a:pPr algn="l" fontAlgn="b"/>
                      <a:r>
                        <a:rPr lang="en-US" sz="700" b="0" i="0" u="none" strike="noStrike">
                          <a:solidFill>
                            <a:srgbClr val="000000"/>
                          </a:solidFill>
                          <a:latin typeface="Arial"/>
                        </a:rPr>
                        <a:t>Review / make-up</a:t>
                      </a:r>
                    </a:p>
                  </a:txBody>
                  <a:tcPr marL="5804" marR="5804" marT="5804" marB="0" anchor="b">
                    <a:lnL>
                      <a:noFill/>
                    </a:lnL>
                    <a:lnR>
                      <a:noFill/>
                    </a:lnR>
                    <a:lnT>
                      <a:noFill/>
                    </a:lnT>
                    <a:lnB>
                      <a:noFill/>
                    </a:lnB>
                  </a:tcPr>
                </a:tc>
                <a:tc>
                  <a:txBody>
                    <a:bodyPr/>
                    <a:lstStyle/>
                    <a:p>
                      <a:pPr algn="l" fontAlgn="b"/>
                      <a:endParaRPr lang="en-US" sz="700" b="0" i="0" u="none" strike="noStrike" dirty="0">
                        <a:solidFill>
                          <a:srgbClr val="000000"/>
                        </a:solidFill>
                        <a:latin typeface="Arial"/>
                      </a:endParaRPr>
                    </a:p>
                  </a:txBody>
                  <a:tcPr marL="5804" marR="5804" marT="5804" marB="0" anchor="b">
                    <a:lnL>
                      <a:noFill/>
                    </a:lnL>
                    <a:lnR>
                      <a:noFill/>
                    </a:lnR>
                    <a:lnT>
                      <a:noFill/>
                    </a:lnT>
                    <a:lnB>
                      <a:noFill/>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7; pg 2                       The Voyage to Rome		                    Acts 27</a:t>
            </a:r>
            <a:endParaRPr lang="en-US" sz="1500" dirty="0">
              <a:solidFill>
                <a:schemeClr val="tx1"/>
              </a:solidFill>
            </a:endParaRPr>
          </a:p>
        </p:txBody>
      </p:sp>
      <p:sp>
        <p:nvSpPr>
          <p:cNvPr id="4" name="TextBox 3"/>
          <p:cNvSpPr txBox="1"/>
          <p:nvPr/>
        </p:nvSpPr>
        <p:spPr>
          <a:xfrm>
            <a:off x="381000" y="762000"/>
            <a:ext cx="6248400" cy="7704809"/>
          </a:xfrm>
          <a:prstGeom prst="rect">
            <a:avLst/>
          </a:prstGeom>
          <a:noFill/>
        </p:spPr>
        <p:txBody>
          <a:bodyPr wrap="square" lIns="86493" tIns="43247" rIns="86493" bIns="43247" rtlCol="0">
            <a:spAutoFit/>
          </a:bodyPr>
          <a:lstStyle/>
          <a:p>
            <a:pPr hangingPunct="0"/>
            <a:r>
              <a:rPr lang="en-US" sz="1100" b="1" dirty="0" smtClean="0"/>
              <a:t>Acts 27:14-44</a:t>
            </a:r>
          </a:p>
          <a:p>
            <a:pPr hangingPunct="0"/>
            <a:endParaRPr lang="en-US" sz="1100" b="1" dirty="0" smtClean="0"/>
          </a:p>
          <a:p>
            <a:pPr marL="228600" indent="-228600" hangingPunct="0">
              <a:buAutoNum type="arabicPeriod" startAt="10"/>
            </a:pPr>
            <a:r>
              <a:rPr lang="en-US" sz="1100" dirty="0" smtClean="0"/>
              <a:t> </a:t>
            </a:r>
            <a:r>
              <a:rPr lang="en-US" sz="1100" b="1" dirty="0" smtClean="0"/>
              <a:t>Using your Bible’s concordance:</a:t>
            </a:r>
            <a:r>
              <a:rPr lang="en-US" sz="1100" dirty="0" smtClean="0"/>
              <a:t>  What is a </a:t>
            </a:r>
            <a:r>
              <a:rPr lang="en-US" sz="1100" dirty="0" err="1" smtClean="0"/>
              <a:t>Euraquilo</a:t>
            </a:r>
            <a:r>
              <a:rPr lang="en-US" sz="1100" dirty="0" smtClean="0"/>
              <a:t> / </a:t>
            </a:r>
          </a:p>
          <a:p>
            <a:pPr marL="228600" indent="-228600" hangingPunct="0"/>
            <a:r>
              <a:rPr lang="en-US" sz="1100" dirty="0" smtClean="0"/>
              <a:t>	 </a:t>
            </a:r>
            <a:r>
              <a:rPr lang="en-US" sz="1100" dirty="0" err="1" smtClean="0"/>
              <a:t>Euroclydon</a:t>
            </a:r>
            <a:r>
              <a:rPr lang="en-US" sz="1100" dirty="0" smtClean="0"/>
              <a:t>?  14</a:t>
            </a:r>
          </a:p>
          <a:p>
            <a:pPr hangingPunct="0"/>
            <a:endParaRPr lang="en-US" sz="1100" dirty="0" smtClean="0"/>
          </a:p>
          <a:p>
            <a:pPr marL="231775" indent="-231775" hangingPunct="0"/>
            <a:r>
              <a:rPr lang="en-US" sz="1100" dirty="0" smtClean="0"/>
              <a:t>11. 	By this wind, they let her drive.  After much effort to </a:t>
            </a:r>
          </a:p>
          <a:p>
            <a:pPr marL="231775" indent="-231775" hangingPunct="0"/>
            <a:r>
              <a:rPr lang="en-US" sz="1100" dirty="0" smtClean="0"/>
              <a:t>	secure the ship, what did they feel they had to do?  </a:t>
            </a:r>
          </a:p>
          <a:p>
            <a:pPr hangingPunct="0"/>
            <a:endParaRPr lang="en-US" sz="1100" dirty="0" smtClean="0"/>
          </a:p>
          <a:p>
            <a:pPr marL="231775" indent="-231775" hangingPunct="0"/>
            <a:r>
              <a:rPr lang="en-US" sz="1100" dirty="0" smtClean="0"/>
              <a:t>12. 	Describe the scene in verse 20.  </a:t>
            </a:r>
          </a:p>
          <a:p>
            <a:pPr hangingPunct="0"/>
            <a:endParaRPr lang="en-US" sz="1100" dirty="0" smtClean="0"/>
          </a:p>
          <a:p>
            <a:pPr marL="231775" indent="-231775" hangingPunct="0"/>
            <a:r>
              <a:rPr lang="en-US" sz="1100" dirty="0" smtClean="0"/>
              <a:t>13. 	What does Paul tell them and why?  </a:t>
            </a:r>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marL="231775" indent="-231775" hangingPunct="0"/>
            <a:r>
              <a:rPr lang="en-US" sz="1100" dirty="0" smtClean="0"/>
              <a:t>14.	Imagine how dark it must have been as they were driven </a:t>
            </a:r>
          </a:p>
          <a:p>
            <a:pPr marL="231775" indent="-231775" hangingPunct="0"/>
            <a:r>
              <a:rPr lang="en-US" sz="1100" dirty="0" smtClean="0"/>
              <a:t>	up and down the Adriatic sea.  After taking some depth </a:t>
            </a:r>
          </a:p>
          <a:p>
            <a:pPr marL="231775" indent="-231775" hangingPunct="0"/>
            <a:r>
              <a:rPr lang="en-US" sz="1100" dirty="0" smtClean="0"/>
              <a:t>	measurements, what did they fear and do?  </a:t>
            </a:r>
          </a:p>
          <a:p>
            <a:pPr hangingPunct="0"/>
            <a:endParaRPr lang="en-US" sz="1100" dirty="0" smtClean="0"/>
          </a:p>
          <a:p>
            <a:pPr hangingPunct="0"/>
            <a:endParaRPr lang="en-US" sz="1100" dirty="0" smtClean="0"/>
          </a:p>
          <a:p>
            <a:pPr marL="228600" indent="-228600" hangingPunct="0">
              <a:buAutoNum type="arabicPeriod" startAt="15"/>
            </a:pPr>
            <a:r>
              <a:rPr lang="en-US" sz="1100" dirty="0" smtClean="0"/>
              <a:t>Some of the man were trying to escape.  What did Paul </a:t>
            </a:r>
          </a:p>
          <a:p>
            <a:pPr marL="228600" indent="-228600" hangingPunct="0"/>
            <a:r>
              <a:rPr lang="en-US" sz="1100" dirty="0" smtClean="0"/>
              <a:t>	tell the centurion?  </a:t>
            </a:r>
          </a:p>
          <a:p>
            <a:pPr hangingPunct="0"/>
            <a:endParaRPr lang="en-US" sz="1100" dirty="0" smtClean="0"/>
          </a:p>
          <a:p>
            <a:pPr hangingPunct="0"/>
            <a:endParaRPr lang="en-US" sz="1100" dirty="0" smtClean="0"/>
          </a:p>
          <a:p>
            <a:pPr hangingPunct="0"/>
            <a:endParaRPr lang="en-US" sz="1100" dirty="0" smtClean="0"/>
          </a:p>
          <a:p>
            <a:pPr marL="231775" indent="-231775" hangingPunct="0"/>
            <a:r>
              <a:rPr lang="en-US" sz="1100" dirty="0" smtClean="0"/>
              <a:t>16.  After 14 days without eating, Paul encouraged them to take food.  Why would they need that nourishment?  </a:t>
            </a:r>
          </a:p>
          <a:p>
            <a:pPr hangingPunct="0"/>
            <a:endParaRPr lang="en-US" sz="1100" dirty="0" smtClean="0"/>
          </a:p>
          <a:p>
            <a:pPr hangingPunct="0"/>
            <a:endParaRPr lang="en-US" sz="1100" dirty="0" smtClean="0"/>
          </a:p>
          <a:p>
            <a:pPr marL="231775" indent="-231775" hangingPunct="0"/>
            <a:r>
              <a:rPr lang="en-US" sz="1100" dirty="0" smtClean="0"/>
              <a:t>17. 	They gave thanks, ate and tossed the rest of the wheat into the sea.   What did they observe the next day and hope to do?  </a:t>
            </a:r>
          </a:p>
          <a:p>
            <a:pPr hangingPunct="0"/>
            <a:endParaRPr lang="en-US" sz="1100" dirty="0" smtClean="0"/>
          </a:p>
          <a:p>
            <a:pPr hangingPunct="0"/>
            <a:endParaRPr lang="en-US" sz="1100" dirty="0" smtClean="0"/>
          </a:p>
          <a:p>
            <a:pPr marL="231775" indent="-231775" hangingPunct="0"/>
            <a:r>
              <a:rPr lang="en-US" sz="1100" dirty="0" smtClean="0"/>
              <a:t>18. 	When the ship struck ground it became immovable.  What did this allow the beating waves to do?  </a:t>
            </a:r>
          </a:p>
          <a:p>
            <a:pPr hangingPunct="0"/>
            <a:endParaRPr lang="en-US" sz="1100" dirty="0" smtClean="0"/>
          </a:p>
          <a:p>
            <a:pPr hangingPunct="0"/>
            <a:endParaRPr lang="en-US" sz="1100" dirty="0" smtClean="0"/>
          </a:p>
          <a:p>
            <a:pPr marL="231775" indent="-231775" hangingPunct="0"/>
            <a:r>
              <a:rPr lang="en-US" sz="1100" dirty="0" smtClean="0"/>
              <a:t>19. 	Why did the centurion prevent the soldiers from killing the </a:t>
            </a:r>
          </a:p>
          <a:p>
            <a:pPr marL="231775" indent="-231775" hangingPunct="0"/>
            <a:r>
              <a:rPr lang="en-US" sz="1100" dirty="0" smtClean="0"/>
              <a:t>	prisoners, which was the standard thing to do to keep them </a:t>
            </a:r>
          </a:p>
          <a:p>
            <a:pPr marL="231775" indent="-231775" hangingPunct="0"/>
            <a:r>
              <a:rPr lang="en-US" sz="1100" dirty="0" smtClean="0"/>
              <a:t>	from escaping?  </a:t>
            </a:r>
          </a:p>
          <a:p>
            <a:pPr hangingPunct="0"/>
            <a:endParaRPr lang="en-US" sz="1100" dirty="0" smtClean="0"/>
          </a:p>
          <a:p>
            <a:pPr hangingPunct="0"/>
            <a:endParaRPr lang="en-US" sz="1100" dirty="0" smtClean="0"/>
          </a:p>
          <a:p>
            <a:pPr marL="231775" indent="-231775" hangingPunct="0"/>
            <a:r>
              <a:rPr lang="en-US" sz="1100" dirty="0" smtClean="0"/>
              <a:t>20.	In the 2</a:t>
            </a:r>
            <a:r>
              <a:rPr lang="en-US" sz="1100" baseline="30000" dirty="0" smtClean="0"/>
              <a:t>nd</a:t>
            </a:r>
            <a:r>
              <a:rPr lang="en-US" sz="1100" dirty="0" smtClean="0"/>
              <a:t> letter to the Corinthians, Paul says that he had been </a:t>
            </a:r>
          </a:p>
          <a:p>
            <a:pPr marL="231775" indent="-231775" hangingPunct="0"/>
            <a:r>
              <a:rPr lang="en-US" sz="1100" dirty="0" smtClean="0"/>
              <a:t>	shipwrecked three times.  We have been well informed of one </a:t>
            </a:r>
          </a:p>
          <a:p>
            <a:pPr marL="231775" indent="-231775" hangingPunct="0"/>
            <a:r>
              <a:rPr lang="en-US" sz="1100" dirty="0" smtClean="0"/>
              <a:t>	of those occasions.  Describe the scene of verses 43-44.</a:t>
            </a:r>
          </a:p>
        </p:txBody>
      </p:sp>
      <p:pic>
        <p:nvPicPr>
          <p:cNvPr id="102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3962400" y="841580"/>
            <a:ext cx="2702607" cy="1596820"/>
          </a:xfrm>
          <a:prstGeom prst="rect">
            <a:avLst/>
          </a:prstGeom>
          <a:noFill/>
        </p:spPr>
      </p:pic>
      <p:pic>
        <p:nvPicPr>
          <p:cNvPr id="47106" name="Picture 2" descr="http://s3-eu-west-1.amazonaws.com/lookandlearn-preview/A/A006/A006159.jpg"/>
          <p:cNvPicPr>
            <a:picLocks noChangeAspect="1" noChangeArrowheads="1"/>
          </p:cNvPicPr>
          <p:nvPr/>
        </p:nvPicPr>
        <p:blipFill>
          <a:blip r:embed="rId3" cstate="print">
            <a:grayscl/>
          </a:blip>
          <a:srcRect/>
          <a:stretch>
            <a:fillRect/>
          </a:stretch>
        </p:blipFill>
        <p:spPr bwMode="auto">
          <a:xfrm>
            <a:off x="4343400" y="6629400"/>
            <a:ext cx="2283459" cy="2209800"/>
          </a:xfrm>
          <a:prstGeom prst="rect">
            <a:avLst/>
          </a:prstGeom>
          <a:noFill/>
        </p:spPr>
      </p:pic>
      <p:pic>
        <p:nvPicPr>
          <p:cNvPr id="47108" name="Picture 4" descr="http://1.bp.blogspot.com/_lyDmXtYCetk/SZEPB8Ay6FI/AAAAAAAADt4/jj2uk68VWBs/s400/wreckonrocks.jpg"/>
          <p:cNvPicPr>
            <a:picLocks noChangeAspect="1" noChangeArrowheads="1"/>
          </p:cNvPicPr>
          <p:nvPr/>
        </p:nvPicPr>
        <p:blipFill>
          <a:blip r:embed="rId4" cstate="print"/>
          <a:srcRect/>
          <a:stretch>
            <a:fillRect/>
          </a:stretch>
        </p:blipFill>
        <p:spPr bwMode="auto">
          <a:xfrm>
            <a:off x="4038600" y="3034284"/>
            <a:ext cx="2613497" cy="184251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8                             The Voyage to Rome		                    Acts 28</a:t>
            </a:r>
            <a:endParaRPr lang="en-US" sz="1500" dirty="0">
              <a:solidFill>
                <a:schemeClr val="tx1"/>
              </a:solidFill>
            </a:endParaRPr>
          </a:p>
        </p:txBody>
      </p:sp>
      <p:sp>
        <p:nvSpPr>
          <p:cNvPr id="5" name="TextBox 4"/>
          <p:cNvSpPr txBox="1"/>
          <p:nvPr/>
        </p:nvSpPr>
        <p:spPr>
          <a:xfrm>
            <a:off x="357188" y="796642"/>
            <a:ext cx="6248400" cy="764447"/>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In our last lesson, the ship on which Paul traveled ran aground and was beaten to pieces by the waves.   The men jumped overboard.  They either swam or floated on pieces of the ship to  shore.  No life was lost just as the angel had told Paul it would be (Acts 27:22-23).  They find themselves on the island of Malta.</a:t>
            </a:r>
            <a:endParaRPr lang="en-US" sz="1100" dirty="0"/>
          </a:p>
        </p:txBody>
      </p:sp>
      <p:sp>
        <p:nvSpPr>
          <p:cNvPr id="4" name="TextBox 3"/>
          <p:cNvSpPr txBox="1"/>
          <p:nvPr/>
        </p:nvSpPr>
        <p:spPr>
          <a:xfrm>
            <a:off x="304800" y="3011799"/>
            <a:ext cx="2438400" cy="1056835"/>
          </a:xfrm>
          <a:prstGeom prst="rect">
            <a:avLst/>
          </a:prstGeom>
          <a:noFill/>
        </p:spPr>
        <p:txBody>
          <a:bodyPr wrap="square" lIns="86493" tIns="43247" rIns="86493" bIns="43247" rtlCol="0">
            <a:spAutoFit/>
          </a:bodyPr>
          <a:lstStyle/>
          <a:p>
            <a:pPr hangingPunct="0"/>
            <a:r>
              <a:rPr lang="en-US" sz="1100" b="1" dirty="0" smtClean="0"/>
              <a:t>Acts 28:1-10</a:t>
            </a:r>
          </a:p>
          <a:p>
            <a:pPr hangingPunct="0"/>
            <a:endParaRPr lang="en-US" sz="800" b="1" dirty="0" smtClean="0"/>
          </a:p>
          <a:p>
            <a:pPr marL="231775" indent="-231775" hangingPunct="0"/>
            <a:r>
              <a:rPr lang="en-US" sz="1100" dirty="0" smtClean="0"/>
              <a:t>1. 	Now on dry land, they find out that the island is called Malta.  Circle it on your map.  How were they treated by the native people?  </a:t>
            </a:r>
          </a:p>
        </p:txBody>
      </p:sp>
      <p:sp>
        <p:nvSpPr>
          <p:cNvPr id="7" name="TextBox 6"/>
          <p:cNvSpPr txBox="1"/>
          <p:nvPr/>
        </p:nvSpPr>
        <p:spPr>
          <a:xfrm>
            <a:off x="304800" y="1524000"/>
            <a:ext cx="2362200" cy="1508105"/>
          </a:xfrm>
          <a:prstGeom prst="rect">
            <a:avLst/>
          </a:prstGeom>
          <a:noFill/>
        </p:spPr>
        <p:txBody>
          <a:bodyPr wrap="square" rtlCol="0">
            <a:spAutoFit/>
          </a:bodyPr>
          <a:lstStyle/>
          <a:p>
            <a:r>
              <a:rPr lang="en-US" sz="1200" b="1" dirty="0" smtClean="0"/>
              <a:t>Characters</a:t>
            </a:r>
            <a:r>
              <a:rPr lang="en-US" sz="1200" dirty="0" smtClean="0"/>
              <a:t>:  Paul and all who escaped from the ship.  The Natives of the island, the Jews in Rome</a:t>
            </a:r>
          </a:p>
          <a:p>
            <a:endParaRPr lang="en-US" sz="800" dirty="0" smtClean="0"/>
          </a:p>
          <a:p>
            <a:r>
              <a:rPr lang="en-US" sz="1200" b="1" dirty="0" smtClean="0"/>
              <a:t>Their</a:t>
            </a:r>
            <a:r>
              <a:rPr lang="en-US" sz="1200" dirty="0" smtClean="0"/>
              <a:t> </a:t>
            </a:r>
            <a:r>
              <a:rPr lang="en-US" sz="1200" b="1" dirty="0" smtClean="0"/>
              <a:t>Location</a:t>
            </a:r>
            <a:r>
              <a:rPr lang="en-US" sz="1200" dirty="0" smtClean="0"/>
              <a:t>:  Malta, Syracuse, </a:t>
            </a:r>
            <a:r>
              <a:rPr lang="en-US" sz="1200" dirty="0" err="1" smtClean="0"/>
              <a:t>Rhegium</a:t>
            </a:r>
            <a:r>
              <a:rPr lang="en-US" sz="1200" dirty="0" smtClean="0"/>
              <a:t>, </a:t>
            </a:r>
            <a:r>
              <a:rPr lang="en-US" sz="1200" dirty="0" err="1" smtClean="0"/>
              <a:t>Puteoli</a:t>
            </a:r>
            <a:r>
              <a:rPr lang="en-US" sz="1200" dirty="0" smtClean="0"/>
              <a:t>, Forum of </a:t>
            </a:r>
            <a:r>
              <a:rPr lang="en-US" sz="1200" dirty="0" err="1" smtClean="0"/>
              <a:t>Appius</a:t>
            </a:r>
            <a:r>
              <a:rPr lang="en-US" sz="1200" dirty="0" smtClean="0"/>
              <a:t>, Three Taverns, Rome</a:t>
            </a:r>
            <a:endParaRPr lang="en-US" sz="1200" dirty="0"/>
          </a:p>
        </p:txBody>
      </p:sp>
      <p:pic>
        <p:nvPicPr>
          <p:cNvPr id="102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2667000" y="1600200"/>
            <a:ext cx="3998007" cy="2362200"/>
          </a:xfrm>
          <a:prstGeom prst="rect">
            <a:avLst/>
          </a:prstGeom>
          <a:noFill/>
        </p:spPr>
      </p:pic>
      <p:sp>
        <p:nvSpPr>
          <p:cNvPr id="8" name="TextBox 7"/>
          <p:cNvSpPr txBox="1"/>
          <p:nvPr/>
        </p:nvSpPr>
        <p:spPr>
          <a:xfrm>
            <a:off x="304800" y="4138934"/>
            <a:ext cx="6324600" cy="4827098"/>
          </a:xfrm>
          <a:prstGeom prst="rect">
            <a:avLst/>
          </a:prstGeom>
          <a:noFill/>
        </p:spPr>
        <p:txBody>
          <a:bodyPr wrap="square" lIns="86493" tIns="43247" rIns="86493" bIns="43247" rtlCol="0">
            <a:spAutoFit/>
          </a:bodyPr>
          <a:lstStyle/>
          <a:p>
            <a:pPr marL="231775" indent="-231775" hangingPunct="0"/>
            <a:r>
              <a:rPr lang="en-US" sz="1100" dirty="0" smtClean="0"/>
              <a:t>2. 	Paul was helping by gathering sticks for the fire.  What happened to him?  </a:t>
            </a:r>
          </a:p>
          <a:p>
            <a:pPr hangingPunct="0"/>
            <a:endParaRPr lang="en-US" sz="1100" dirty="0" smtClean="0"/>
          </a:p>
          <a:p>
            <a:pPr marL="231775" indent="-231775" hangingPunct="0"/>
            <a:r>
              <a:rPr lang="en-US" sz="1100" dirty="0" smtClean="0"/>
              <a:t>3. 	Many people especially tribal people believe in voodoo and witchcraft.  What did these natives think of Paul because of the viper venom?  </a:t>
            </a:r>
          </a:p>
          <a:p>
            <a:pPr hangingPunct="0"/>
            <a:endParaRPr lang="en-US" sz="1100" dirty="0" smtClean="0"/>
          </a:p>
          <a:p>
            <a:pPr hangingPunct="0"/>
            <a:endParaRPr lang="en-US" sz="1100" dirty="0" smtClean="0"/>
          </a:p>
          <a:p>
            <a:pPr marL="231775" indent="-231775" hangingPunct="0"/>
            <a:r>
              <a:rPr lang="en-US" sz="1100" dirty="0" smtClean="0"/>
              <a:t>4. 	Paul was unharmed by the snake but what were they expecting?  </a:t>
            </a:r>
          </a:p>
          <a:p>
            <a:pPr marL="231775" indent="-231775" hangingPunct="0"/>
            <a:endParaRPr lang="en-US" sz="1100" dirty="0" smtClean="0"/>
          </a:p>
          <a:p>
            <a:pPr marL="231775" indent="-231775" hangingPunct="0"/>
            <a:endParaRPr lang="en-US" sz="1100" dirty="0" smtClean="0"/>
          </a:p>
          <a:p>
            <a:pPr marL="231775" indent="-231775" hangingPunct="0"/>
            <a:r>
              <a:rPr lang="en-US" sz="1100" dirty="0" smtClean="0"/>
              <a:t>5. 	When nothing came of the venomous bite, what did they then decide about Paul?  </a:t>
            </a:r>
          </a:p>
          <a:p>
            <a:pPr marL="231775" indent="-231775" hangingPunct="0"/>
            <a:endParaRPr lang="en-US" sz="1100" dirty="0" smtClean="0"/>
          </a:p>
          <a:p>
            <a:pPr marL="231775" indent="-231775" hangingPunct="0"/>
            <a:r>
              <a:rPr lang="en-US" sz="1100" dirty="0" smtClean="0"/>
              <a:t>6. 	Who received them and entertained them courteously for three days?  </a:t>
            </a:r>
          </a:p>
          <a:p>
            <a:pPr marL="231775" indent="-231775" hangingPunct="0"/>
            <a:endParaRPr lang="en-US" sz="1100" dirty="0" smtClean="0"/>
          </a:p>
          <a:p>
            <a:pPr marL="231775" indent="-231775" hangingPunct="0"/>
            <a:r>
              <a:rPr lang="en-US" sz="1100" dirty="0" smtClean="0"/>
              <a:t>7. 	This man’s father was sick.  What did Paul do for him?  </a:t>
            </a:r>
          </a:p>
          <a:p>
            <a:pPr marL="231775" indent="-231775" hangingPunct="0"/>
            <a:endParaRPr lang="en-US" sz="1100" dirty="0" smtClean="0"/>
          </a:p>
          <a:p>
            <a:pPr marL="231775" indent="-231775" hangingPunct="0"/>
            <a:r>
              <a:rPr lang="en-US" sz="1100" dirty="0" smtClean="0"/>
              <a:t>8. 	When word got out about the healing, the sick on the island came to Paul to be healed.  How did these people honor Paul?  </a:t>
            </a:r>
          </a:p>
          <a:p>
            <a:pPr hangingPunct="0"/>
            <a:endParaRPr lang="en-US" sz="1100" dirty="0" smtClean="0"/>
          </a:p>
          <a:p>
            <a:pPr hangingPunct="0"/>
            <a:r>
              <a:rPr lang="en-US" sz="1100" b="1" dirty="0" smtClean="0"/>
              <a:t>Acts</a:t>
            </a:r>
            <a:r>
              <a:rPr lang="en-US" sz="1100" dirty="0" smtClean="0"/>
              <a:t> </a:t>
            </a:r>
            <a:r>
              <a:rPr lang="en-US" sz="1100" b="1" dirty="0" smtClean="0"/>
              <a:t>28:11-16</a:t>
            </a:r>
          </a:p>
          <a:p>
            <a:pPr hangingPunct="0"/>
            <a:endParaRPr lang="en-US" sz="1100" dirty="0" smtClean="0"/>
          </a:p>
          <a:p>
            <a:pPr marL="231775" indent="-231775" hangingPunct="0"/>
            <a:r>
              <a:rPr lang="en-US" sz="1100" dirty="0" smtClean="0"/>
              <a:t>9. 	How long had Paul and his companions stayed on the island of Malta?  </a:t>
            </a:r>
          </a:p>
          <a:p>
            <a:pPr hangingPunct="0"/>
            <a:endParaRPr lang="en-US" sz="1100" dirty="0" smtClean="0"/>
          </a:p>
          <a:p>
            <a:pPr marL="231775" indent="-231775" hangingPunct="0"/>
            <a:r>
              <a:rPr lang="en-US" sz="1100" dirty="0" smtClean="0"/>
              <a:t>10. 	They hopped an Alexandrian ship that had wintered at Malta and headed for Rome.  Follow the cities on the map as spoken of in verses 12-16.  Whom did they find at </a:t>
            </a:r>
            <a:r>
              <a:rPr lang="en-US" sz="1100" dirty="0" err="1" smtClean="0"/>
              <a:t>Puteoli</a:t>
            </a:r>
            <a:r>
              <a:rPr lang="en-US" sz="1100" dirty="0" smtClean="0"/>
              <a:t>?  </a:t>
            </a:r>
          </a:p>
          <a:p>
            <a:pPr hangingPunct="0"/>
            <a:endParaRPr lang="en-US" sz="1100" dirty="0" smtClean="0"/>
          </a:p>
          <a:p>
            <a:pPr marL="228600" indent="-228600" hangingPunct="0"/>
            <a:r>
              <a:rPr lang="en-US" sz="1100" dirty="0" smtClean="0"/>
              <a:t>11.  Who met them in </a:t>
            </a:r>
            <a:r>
              <a:rPr lang="en-US" sz="1100" dirty="0" err="1" smtClean="0"/>
              <a:t>Appii</a:t>
            </a:r>
            <a:r>
              <a:rPr lang="en-US" sz="1100" dirty="0" smtClean="0"/>
              <a:t> Forum?  </a:t>
            </a:r>
          </a:p>
          <a:p>
            <a:pPr marL="228600" indent="-228600" hangingPunct="0"/>
            <a:endParaRPr lang="en-US" sz="1100" dirty="0" smtClean="0"/>
          </a:p>
          <a:p>
            <a:pPr marL="228600" indent="-228600" hangingPunct="0"/>
            <a:r>
              <a:rPr lang="en-US" sz="1100" dirty="0" smtClean="0"/>
              <a:t>12.  How did these brethren make Paul feel?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8; pg 2                       The Voyage to Rome		                    Acts 28</a:t>
            </a:r>
            <a:endParaRPr lang="en-US" sz="1500" dirty="0">
              <a:solidFill>
                <a:schemeClr val="tx1"/>
              </a:solidFill>
            </a:endParaRPr>
          </a:p>
        </p:txBody>
      </p:sp>
      <p:pic>
        <p:nvPicPr>
          <p:cNvPr id="102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4419600" y="762000"/>
            <a:ext cx="2133784" cy="1260734"/>
          </a:xfrm>
          <a:prstGeom prst="rect">
            <a:avLst/>
          </a:prstGeom>
          <a:noFill/>
        </p:spPr>
      </p:pic>
      <p:sp>
        <p:nvSpPr>
          <p:cNvPr id="8" name="TextBox 7"/>
          <p:cNvSpPr txBox="1"/>
          <p:nvPr/>
        </p:nvSpPr>
        <p:spPr>
          <a:xfrm>
            <a:off x="381000" y="762000"/>
            <a:ext cx="6324600" cy="5673483"/>
          </a:xfrm>
          <a:prstGeom prst="rect">
            <a:avLst/>
          </a:prstGeom>
          <a:noFill/>
        </p:spPr>
        <p:txBody>
          <a:bodyPr wrap="square" lIns="86493" tIns="43247" rIns="86493" bIns="43247" rtlCol="0">
            <a:spAutoFit/>
          </a:bodyPr>
          <a:lstStyle/>
          <a:p>
            <a:pPr hangingPunct="0"/>
            <a:r>
              <a:rPr lang="en-US" sz="1100" b="1" dirty="0" smtClean="0"/>
              <a:t>Acts</a:t>
            </a:r>
            <a:r>
              <a:rPr lang="en-US" sz="1100" dirty="0" smtClean="0"/>
              <a:t> </a:t>
            </a:r>
            <a:r>
              <a:rPr lang="en-US" sz="1100" b="1" dirty="0" smtClean="0"/>
              <a:t>28:16-31</a:t>
            </a:r>
            <a:r>
              <a:rPr lang="en-US" sz="1100" dirty="0" smtClean="0"/>
              <a:t>  Finally… ROME.</a:t>
            </a:r>
          </a:p>
          <a:p>
            <a:pPr hangingPunct="0"/>
            <a:endParaRPr lang="en-US" sz="1100" dirty="0" smtClean="0"/>
          </a:p>
          <a:p>
            <a:pPr marL="228600" indent="-228600" hangingPunct="0">
              <a:buAutoNum type="arabicPeriod" startAt="12"/>
            </a:pPr>
            <a:r>
              <a:rPr lang="en-US" sz="1100" dirty="0" smtClean="0"/>
              <a:t>Though the centurion delivered the other prisoners to the </a:t>
            </a:r>
          </a:p>
          <a:p>
            <a:pPr marL="228600" indent="-228600" hangingPunct="0"/>
            <a:r>
              <a:rPr lang="en-US" sz="1100" dirty="0" smtClean="0"/>
              <a:t>	captain of the guard, what happened with Paul?  </a:t>
            </a:r>
          </a:p>
          <a:p>
            <a:pPr hangingPunct="0"/>
            <a:endParaRPr lang="en-US" sz="1100" dirty="0" smtClean="0"/>
          </a:p>
          <a:p>
            <a:pPr hangingPunct="0"/>
            <a:endParaRPr lang="en-US" sz="1100" dirty="0" smtClean="0"/>
          </a:p>
          <a:p>
            <a:pPr hangingPunct="0"/>
            <a:r>
              <a:rPr lang="en-US" sz="1100" dirty="0" smtClean="0"/>
              <a:t>13.  After three days of settling in, Paul called for the Jewish leaders </a:t>
            </a:r>
          </a:p>
          <a:p>
            <a:pPr marL="231775" indent="-231775" hangingPunct="0"/>
            <a:r>
              <a:rPr lang="en-US" sz="1100" dirty="0" smtClean="0"/>
              <a:t>	of the city.  He tells them just what you would expect.  He explains </a:t>
            </a:r>
          </a:p>
          <a:p>
            <a:pPr marL="231775" indent="-231775" hangingPunct="0"/>
            <a:r>
              <a:rPr lang="en-US" sz="1100" dirty="0" smtClean="0"/>
              <a:t>	just how he came to be in this position and how, due to the unrelenting Jews, he appealed to Caesar.  What did he assure them of in verse 19?  </a:t>
            </a:r>
          </a:p>
          <a:p>
            <a:pPr hangingPunct="0"/>
            <a:endParaRPr lang="en-US" sz="1100" dirty="0" smtClean="0"/>
          </a:p>
          <a:p>
            <a:pPr hangingPunct="0"/>
            <a:r>
              <a:rPr lang="en-US" sz="1100" dirty="0" smtClean="0"/>
              <a:t>14.  Why does Paul say that he called for them?  </a:t>
            </a:r>
          </a:p>
          <a:p>
            <a:pPr hangingPunct="0"/>
            <a:endParaRPr lang="en-US" sz="1100" dirty="0" smtClean="0"/>
          </a:p>
          <a:p>
            <a:pPr hangingPunct="0"/>
            <a:r>
              <a:rPr lang="en-US" sz="1100" dirty="0" smtClean="0"/>
              <a:t>15.  Oddly, what did they have to report to Paul?  </a:t>
            </a:r>
          </a:p>
          <a:p>
            <a:pPr hangingPunct="0"/>
            <a:endParaRPr lang="en-US" sz="1100" dirty="0" smtClean="0"/>
          </a:p>
          <a:p>
            <a:pPr hangingPunct="0"/>
            <a:endParaRPr lang="en-US" sz="1100" dirty="0" smtClean="0"/>
          </a:p>
          <a:p>
            <a:pPr marL="231775" indent="-231775" hangingPunct="0"/>
            <a:r>
              <a:rPr lang="en-US" sz="1100" dirty="0" smtClean="0"/>
              <a:t>16.  Basically, they have not been informed!  They want to hear what Paul has to say.  However, what do they know about this sect?  (speaking of Christians)  </a:t>
            </a:r>
          </a:p>
          <a:p>
            <a:pPr hangingPunct="0"/>
            <a:endParaRPr lang="en-US" sz="1100" dirty="0" smtClean="0"/>
          </a:p>
          <a:p>
            <a:pPr marL="228600" indent="-228600" hangingPunct="0">
              <a:buAutoNum type="arabicPeriod" startAt="17"/>
            </a:pPr>
            <a:r>
              <a:rPr lang="en-US" sz="1100" dirty="0" smtClean="0"/>
              <a:t>They set up a time of day and many met him in his lodging.  What does Paul teach them?  </a:t>
            </a:r>
          </a:p>
          <a:p>
            <a:pPr marL="228600" indent="-228600" hangingPunct="0"/>
            <a:endParaRPr lang="en-US" sz="1100" dirty="0" smtClean="0"/>
          </a:p>
          <a:p>
            <a:pPr marL="228600" indent="-228600" hangingPunct="0"/>
            <a:endParaRPr lang="en-US" sz="1100" dirty="0" smtClean="0"/>
          </a:p>
          <a:p>
            <a:pPr marL="228600" indent="-228600" hangingPunct="0">
              <a:buAutoNum type="arabicPeriod" startAt="18"/>
            </a:pPr>
            <a:r>
              <a:rPr lang="en-US" sz="1100" dirty="0" smtClean="0"/>
              <a:t>There were two ways to go.  Some believed and some disbelieved.  After quoting Isaiah, what did Paul say that caused them to depart?  </a:t>
            </a:r>
          </a:p>
          <a:p>
            <a:pPr marL="228600" indent="-228600" hangingPunct="0"/>
            <a:endParaRPr lang="en-US" sz="1100" dirty="0" smtClean="0"/>
          </a:p>
          <a:p>
            <a:pPr hangingPunct="0"/>
            <a:r>
              <a:rPr lang="en-US" sz="1100" dirty="0" smtClean="0"/>
              <a:t>19.  How long was Paul in Rome in his own rented house?  </a:t>
            </a:r>
          </a:p>
          <a:p>
            <a:pPr hangingPunct="0"/>
            <a:endParaRPr lang="en-US" sz="1100" dirty="0" smtClean="0"/>
          </a:p>
          <a:p>
            <a:pPr hangingPunct="0"/>
            <a:r>
              <a:rPr lang="en-US" sz="1100" dirty="0" smtClean="0"/>
              <a:t>20.  He was allowed to greet and visit with all who came to him.  What did he teach?  </a:t>
            </a:r>
          </a:p>
          <a:p>
            <a:pPr hangingPunct="0"/>
            <a:endParaRPr lang="en-US" sz="1100" dirty="0" smtClean="0"/>
          </a:p>
          <a:p>
            <a:pPr hangingPunct="0"/>
            <a:endParaRPr lang="en-US" sz="1100" dirty="0" smtClean="0"/>
          </a:p>
          <a:p>
            <a:pPr hangingPunct="0"/>
            <a:r>
              <a:rPr lang="en-US" sz="1100" dirty="0" smtClean="0"/>
              <a:t>Our study of Acts, the actions of the Apostles, is complete.  During Paul’s two year prison stint in Rome, he wrote many epistles often referred to as the prison epistles.  The remainder of this quarter will be spent studying those letters.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9                               Paul’s Letter to Philemon	               </a:t>
            </a:r>
            <a:r>
              <a:rPr lang="en-US" sz="1500" dirty="0" err="1" smtClean="0">
                <a:solidFill>
                  <a:schemeClr val="tx1"/>
                </a:solidFill>
              </a:rPr>
              <a:t>Philemon</a:t>
            </a:r>
            <a:endParaRPr lang="en-US" sz="1500" dirty="0">
              <a:solidFill>
                <a:schemeClr val="tx1"/>
              </a:solidFill>
            </a:endParaRPr>
          </a:p>
        </p:txBody>
      </p:sp>
      <p:sp>
        <p:nvSpPr>
          <p:cNvPr id="5" name="TextBox 4"/>
          <p:cNvSpPr txBox="1"/>
          <p:nvPr/>
        </p:nvSpPr>
        <p:spPr>
          <a:xfrm>
            <a:off x="381000" y="796642"/>
            <a:ext cx="6248400" cy="1103001"/>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In our last lesson, the ship, Paul was delivered to Rome as was planned.  There, he faced the Jews who had oddly not been informed of his case.  They only knew that the sect of people Paul upheld, the Christians, were spoken against everywhere.   Paul taught them from the Law and the Prophets.  Some were persuaded and some disbelieved.  They left Paul’s presence at the words, “the salvation of God has been sent to the Gentiles”.  Acts closed with Paul spending two years in his own rented house in Rome receiving and teaching all who came to him.  In this way </a:t>
            </a:r>
            <a:r>
              <a:rPr lang="en-US" sz="1100" dirty="0" err="1" smtClean="0"/>
              <a:t>Onesimus</a:t>
            </a:r>
            <a:r>
              <a:rPr lang="en-US" sz="1100" dirty="0" smtClean="0"/>
              <a:t> came in contact with Paul.  </a:t>
            </a:r>
            <a:endParaRPr lang="en-US" sz="1100" dirty="0"/>
          </a:p>
        </p:txBody>
      </p:sp>
      <p:sp>
        <p:nvSpPr>
          <p:cNvPr id="7" name="TextBox 6"/>
          <p:cNvSpPr txBox="1"/>
          <p:nvPr/>
        </p:nvSpPr>
        <p:spPr>
          <a:xfrm>
            <a:off x="381000" y="1905000"/>
            <a:ext cx="6248400" cy="646331"/>
          </a:xfrm>
          <a:prstGeom prst="rect">
            <a:avLst/>
          </a:prstGeom>
          <a:noFill/>
          <a:ln>
            <a:solidFill>
              <a:schemeClr val="tx1"/>
            </a:solidFill>
          </a:ln>
        </p:spPr>
        <p:txBody>
          <a:bodyPr wrap="square" rtlCol="0">
            <a:spAutoFit/>
          </a:bodyPr>
          <a:lstStyle/>
          <a:p>
            <a:r>
              <a:rPr lang="en-US" sz="1200" b="1" dirty="0" smtClean="0"/>
              <a:t>Characters and Locations</a:t>
            </a:r>
            <a:r>
              <a:rPr lang="en-US" sz="1200" dirty="0" smtClean="0"/>
              <a:t>:  </a:t>
            </a:r>
          </a:p>
          <a:p>
            <a:r>
              <a:rPr lang="en-US" sz="1200" dirty="0" smtClean="0"/>
              <a:t>Paul, Timothy, </a:t>
            </a:r>
            <a:r>
              <a:rPr lang="en-US" sz="1200" dirty="0" err="1" smtClean="0"/>
              <a:t>Epaphras</a:t>
            </a:r>
            <a:r>
              <a:rPr lang="en-US" sz="1200" dirty="0" smtClean="0"/>
              <a:t>, Mark, Aristarchus, Demas, and Luke in Rome.  </a:t>
            </a:r>
            <a:r>
              <a:rPr lang="en-US" sz="1200" dirty="0" err="1" smtClean="0"/>
              <a:t>Onesimus</a:t>
            </a:r>
            <a:r>
              <a:rPr lang="en-US" sz="1200" dirty="0" smtClean="0"/>
              <a:t> en route.  Philemon and the church that meets in his house; perhaps in Colossae.  </a:t>
            </a:r>
            <a:endParaRPr lang="en-US" sz="800" dirty="0" smtClean="0"/>
          </a:p>
        </p:txBody>
      </p:sp>
      <p:sp>
        <p:nvSpPr>
          <p:cNvPr id="8" name="TextBox 7"/>
          <p:cNvSpPr txBox="1"/>
          <p:nvPr/>
        </p:nvSpPr>
        <p:spPr>
          <a:xfrm>
            <a:off x="381000" y="2638984"/>
            <a:ext cx="6324600" cy="5673483"/>
          </a:xfrm>
          <a:prstGeom prst="rect">
            <a:avLst/>
          </a:prstGeom>
          <a:noFill/>
        </p:spPr>
        <p:txBody>
          <a:bodyPr wrap="square" lIns="86493" tIns="43247" rIns="86493" bIns="43247" rtlCol="0">
            <a:spAutoFit/>
          </a:bodyPr>
          <a:lstStyle/>
          <a:p>
            <a:pPr hangingPunct="0"/>
            <a:r>
              <a:rPr lang="en-US" sz="1100" b="1" dirty="0" smtClean="0"/>
              <a:t>Philemon</a:t>
            </a:r>
            <a:r>
              <a:rPr lang="en-US" sz="1100" dirty="0" smtClean="0"/>
              <a:t> </a:t>
            </a:r>
            <a:r>
              <a:rPr lang="en-US" sz="1100" b="1" dirty="0" smtClean="0"/>
              <a:t>1:1-25</a:t>
            </a:r>
            <a:r>
              <a:rPr lang="en-US" sz="1100" dirty="0" smtClean="0"/>
              <a:t>  Philemon is a prominent slave owner and Onesimus, his slave, has escaped. </a:t>
            </a:r>
          </a:p>
          <a:p>
            <a:pPr hangingPunct="0"/>
            <a:endParaRPr lang="en-US" sz="1100" dirty="0" smtClean="0"/>
          </a:p>
          <a:p>
            <a:pPr hangingPunct="0"/>
            <a:r>
              <a:rPr lang="en-US" sz="1100" dirty="0" smtClean="0"/>
              <a:t>1.  We know that Paul is a prisoner in Rome.  Of whom does Paul say he is a prisoner?  </a:t>
            </a:r>
          </a:p>
          <a:p>
            <a:pPr hangingPunct="0"/>
            <a:endParaRPr lang="en-US" sz="1100" dirty="0" smtClean="0"/>
          </a:p>
          <a:p>
            <a:pPr hangingPunct="0"/>
            <a:r>
              <a:rPr lang="en-US" sz="1100" dirty="0" smtClean="0"/>
              <a:t>2.  To whom is this letter written?  </a:t>
            </a:r>
          </a:p>
          <a:p>
            <a:pPr hangingPunct="0"/>
            <a:endParaRPr lang="en-US" sz="1100" dirty="0" smtClean="0"/>
          </a:p>
          <a:p>
            <a:pPr hangingPunct="0"/>
            <a:r>
              <a:rPr lang="en-US" sz="1100" dirty="0" smtClean="0"/>
              <a:t>3.  What are some of the character attributes of Philemon?  4-7</a:t>
            </a:r>
          </a:p>
          <a:p>
            <a:pPr hangingPunct="0"/>
            <a:endParaRPr lang="en-US" sz="1100" dirty="0" smtClean="0"/>
          </a:p>
          <a:p>
            <a:pPr hangingPunct="0"/>
            <a:endParaRPr lang="en-US" sz="1100" dirty="0" smtClean="0"/>
          </a:p>
          <a:p>
            <a:pPr hangingPunct="0"/>
            <a:r>
              <a:rPr lang="en-US" sz="1100" dirty="0" smtClean="0"/>
              <a:t>When you see the word ‘therefore’ in the text, it relates to what you just read.  Verse 8, “Therefore…” In other words, because of Philemon’s great love for the saints and excellent faith in Jesus Christ,  Paul will appeal to Philemon or request of him.</a:t>
            </a:r>
          </a:p>
          <a:p>
            <a:pPr hangingPunct="0"/>
            <a:endParaRPr lang="en-US" sz="1100" dirty="0" smtClean="0"/>
          </a:p>
          <a:p>
            <a:pPr hangingPunct="0"/>
            <a:r>
              <a:rPr lang="en-US" sz="1100" dirty="0" smtClean="0"/>
              <a:t>4.  What does Paul have full authority to do?  </a:t>
            </a:r>
          </a:p>
          <a:p>
            <a:pPr hangingPunct="0"/>
            <a:endParaRPr lang="en-US" sz="1100" dirty="0" smtClean="0"/>
          </a:p>
          <a:p>
            <a:pPr hangingPunct="0"/>
            <a:r>
              <a:rPr lang="en-US" sz="1100" dirty="0" smtClean="0"/>
              <a:t>5.  Rather, he will appeal to Philemon for whom?  </a:t>
            </a:r>
          </a:p>
          <a:p>
            <a:pPr hangingPunct="0"/>
            <a:endParaRPr lang="en-US" sz="1100" dirty="0" smtClean="0"/>
          </a:p>
          <a:p>
            <a:pPr hangingPunct="0"/>
            <a:r>
              <a:rPr lang="en-US" sz="1100" dirty="0" smtClean="0"/>
              <a:t>6.  What change has occurred in Onesimus?  </a:t>
            </a:r>
          </a:p>
          <a:p>
            <a:pPr hangingPunct="0"/>
            <a:endParaRPr lang="en-US" sz="1100" dirty="0" smtClean="0"/>
          </a:p>
          <a:p>
            <a:pPr hangingPunct="0"/>
            <a:r>
              <a:rPr lang="en-US" sz="1100" dirty="0" smtClean="0"/>
              <a:t>7.  What does Onesimus mean to Paul?  </a:t>
            </a:r>
          </a:p>
          <a:p>
            <a:pPr hangingPunct="0"/>
            <a:endParaRPr lang="en-US" sz="1100" dirty="0" smtClean="0"/>
          </a:p>
          <a:p>
            <a:pPr hangingPunct="0"/>
            <a:r>
              <a:rPr lang="en-US" sz="1100" dirty="0" smtClean="0"/>
              <a:t>8.  Why does Paul wish to keep Onesimus?  </a:t>
            </a:r>
          </a:p>
          <a:p>
            <a:pPr hangingPunct="0"/>
            <a:endParaRPr lang="en-US" sz="1100" dirty="0" smtClean="0"/>
          </a:p>
          <a:p>
            <a:pPr hangingPunct="0"/>
            <a:endParaRPr lang="en-US" sz="1100" dirty="0" smtClean="0"/>
          </a:p>
          <a:p>
            <a:pPr hangingPunct="0"/>
            <a:r>
              <a:rPr lang="en-US" sz="1100" dirty="0" smtClean="0"/>
              <a:t>9.  </a:t>
            </a:r>
            <a:r>
              <a:rPr lang="en-US" sz="1100" b="1" dirty="0" smtClean="0"/>
              <a:t>Think</a:t>
            </a:r>
            <a:r>
              <a:rPr lang="en-US" sz="1100" dirty="0" smtClean="0"/>
              <a:t>:  Does Paul have the right to keep him?</a:t>
            </a:r>
          </a:p>
          <a:p>
            <a:pPr hangingPunct="0"/>
            <a:endParaRPr lang="en-US" sz="1100" dirty="0" smtClean="0"/>
          </a:p>
          <a:p>
            <a:pPr hangingPunct="0"/>
            <a:r>
              <a:rPr lang="en-US" sz="1100" dirty="0" smtClean="0"/>
              <a:t>10.  What does Paul want from Philemon?  </a:t>
            </a:r>
          </a:p>
          <a:p>
            <a:pPr hangingPunct="0"/>
            <a:endParaRPr lang="en-US" sz="1100" dirty="0" smtClean="0"/>
          </a:p>
          <a:p>
            <a:pPr marL="227013" indent="-227013" hangingPunct="0"/>
            <a:r>
              <a:rPr lang="en-US" sz="1100" dirty="0" smtClean="0"/>
              <a:t>11.  Consider the language of verse 15.   Does Paul know for sure (revealed by the Spirit) that Onesimus has come to him for the purpose of becoming a child of God and thus, a profitable servant? </a:t>
            </a:r>
          </a:p>
          <a:p>
            <a:pPr hangingPunct="0"/>
            <a:endParaRPr lang="en-US" sz="1100" dirty="0" smtClean="0"/>
          </a:p>
          <a:p>
            <a:pPr hangingPunct="0"/>
            <a:r>
              <a:rPr lang="en-US" sz="1100" dirty="0" smtClean="0"/>
              <a:t>12.  </a:t>
            </a:r>
            <a:r>
              <a:rPr lang="en-US" sz="1100" b="1" dirty="0" smtClean="0"/>
              <a:t>Think</a:t>
            </a:r>
            <a:r>
              <a:rPr lang="en-US" sz="1100" dirty="0" smtClean="0"/>
              <a:t>:  What do we often call this?  The __________________________________ of God.</a:t>
            </a:r>
          </a:p>
          <a:p>
            <a:pPr hangingPunct="0"/>
            <a:endParaRPr lang="en-US" sz="11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9; pg 2                     Paul’s Letter to Philemon	               </a:t>
            </a:r>
            <a:r>
              <a:rPr lang="en-US" sz="1500" dirty="0" err="1" smtClean="0">
                <a:solidFill>
                  <a:schemeClr val="tx1"/>
                </a:solidFill>
              </a:rPr>
              <a:t>Philemon</a:t>
            </a:r>
            <a:endParaRPr lang="en-US" sz="1500" dirty="0">
              <a:solidFill>
                <a:schemeClr val="tx1"/>
              </a:solidFill>
            </a:endParaRPr>
          </a:p>
        </p:txBody>
      </p:sp>
      <p:sp>
        <p:nvSpPr>
          <p:cNvPr id="8" name="TextBox 7"/>
          <p:cNvSpPr txBox="1"/>
          <p:nvPr/>
        </p:nvSpPr>
        <p:spPr>
          <a:xfrm>
            <a:off x="381000" y="838200"/>
            <a:ext cx="6324600" cy="3811435"/>
          </a:xfrm>
          <a:prstGeom prst="rect">
            <a:avLst/>
          </a:prstGeom>
          <a:noFill/>
        </p:spPr>
        <p:txBody>
          <a:bodyPr wrap="square" lIns="86493" tIns="43247" rIns="86493" bIns="43247" rtlCol="0">
            <a:spAutoFit/>
          </a:bodyPr>
          <a:lstStyle/>
          <a:p>
            <a:pPr hangingPunct="0"/>
            <a:r>
              <a:rPr lang="en-US" sz="1100" b="1" dirty="0" smtClean="0"/>
              <a:t>Philemon</a:t>
            </a:r>
            <a:r>
              <a:rPr lang="en-US" sz="1100" dirty="0" smtClean="0"/>
              <a:t> </a:t>
            </a:r>
            <a:r>
              <a:rPr lang="en-US" sz="1100" b="1" dirty="0" smtClean="0"/>
              <a:t>1:1-25</a:t>
            </a:r>
            <a:r>
              <a:rPr lang="en-US" sz="1100" dirty="0" smtClean="0"/>
              <a:t>  </a:t>
            </a:r>
            <a:r>
              <a:rPr lang="en-US" sz="1100" b="1" dirty="0" smtClean="0"/>
              <a:t>continued</a:t>
            </a:r>
          </a:p>
          <a:p>
            <a:pPr hangingPunct="0"/>
            <a:endParaRPr lang="en-US" sz="1100" dirty="0" smtClean="0"/>
          </a:p>
          <a:p>
            <a:pPr marL="227013" indent="-227013" hangingPunct="0"/>
            <a:r>
              <a:rPr lang="en-US" sz="1100" dirty="0" smtClean="0"/>
              <a:t>13.  Paul wants Philemon to receive Onesimus with the same love and tenderness that he would receive Paul.  What is Paul willing to do on Onesimus’ behalf?  </a:t>
            </a:r>
          </a:p>
          <a:p>
            <a:pPr hangingPunct="0"/>
            <a:endParaRPr lang="en-US" sz="1100" dirty="0" smtClean="0"/>
          </a:p>
          <a:p>
            <a:pPr hangingPunct="0"/>
            <a:endParaRPr lang="en-US" sz="1100" dirty="0" smtClean="0"/>
          </a:p>
          <a:p>
            <a:pPr hangingPunct="0"/>
            <a:r>
              <a:rPr lang="en-US" sz="1100" dirty="0" smtClean="0"/>
              <a:t>14.  Though Paul is appealing to Philemon to act from his own good will, what does Paul remind him of?  </a:t>
            </a:r>
          </a:p>
          <a:p>
            <a:pPr hangingPunct="0"/>
            <a:endParaRPr lang="en-US" sz="1100" dirty="0" smtClean="0"/>
          </a:p>
          <a:p>
            <a:pPr hangingPunct="0"/>
            <a:endParaRPr lang="en-US" sz="1100" dirty="0" smtClean="0"/>
          </a:p>
          <a:p>
            <a:pPr hangingPunct="0"/>
            <a:r>
              <a:rPr lang="en-US" sz="1100" dirty="0" smtClean="0"/>
              <a:t>15.  </a:t>
            </a:r>
            <a:r>
              <a:rPr lang="en-US" sz="1100" b="1" dirty="0" smtClean="0"/>
              <a:t>Think</a:t>
            </a:r>
            <a:r>
              <a:rPr lang="en-US" sz="1100" dirty="0" smtClean="0"/>
              <a:t>:  What might Philemon owe Paul?</a:t>
            </a:r>
          </a:p>
          <a:p>
            <a:pPr hangingPunct="0"/>
            <a:endParaRPr lang="en-US" sz="1100" dirty="0" smtClean="0"/>
          </a:p>
          <a:p>
            <a:pPr hangingPunct="0"/>
            <a:endParaRPr lang="en-US" sz="1100" dirty="0" smtClean="0"/>
          </a:p>
          <a:p>
            <a:pPr hangingPunct="0"/>
            <a:endParaRPr lang="en-US" sz="1100" dirty="0" smtClean="0"/>
          </a:p>
          <a:p>
            <a:pPr marL="227013" indent="-227013" hangingPunct="0"/>
            <a:r>
              <a:rPr lang="en-US" sz="1100" dirty="0" smtClean="0"/>
              <a:t>16.  Paul believes in his heart that Philemon will go above and beyond what Paul has requested.  What does he request of Philemon?  </a:t>
            </a:r>
          </a:p>
          <a:p>
            <a:pPr hangingPunct="0"/>
            <a:endParaRPr lang="en-US" sz="1100" dirty="0" smtClean="0"/>
          </a:p>
          <a:p>
            <a:pPr hangingPunct="0"/>
            <a:endParaRPr lang="en-US" sz="1100" dirty="0" smtClean="0"/>
          </a:p>
          <a:p>
            <a:pPr hangingPunct="0"/>
            <a:r>
              <a:rPr lang="en-US" sz="1100" dirty="0" smtClean="0"/>
              <a:t>17.  Why is Paul confident that he will be able to eventually come to Philemon’s home?  </a:t>
            </a:r>
          </a:p>
          <a:p>
            <a:pPr hangingPunct="0"/>
            <a:endParaRPr lang="en-US" sz="1100" dirty="0" smtClean="0"/>
          </a:p>
          <a:p>
            <a:pPr hangingPunct="0"/>
            <a:endParaRPr lang="en-US" sz="1100" dirty="0" smtClean="0"/>
          </a:p>
          <a:p>
            <a:pPr hangingPunct="0"/>
            <a:r>
              <a:rPr lang="en-US" sz="1100" dirty="0" smtClean="0"/>
              <a:t>Take note of the men who are with Paul and consider the peace he must have had compared to the beatings and catastrophic events he has endured  previously.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10                             Paul’s Letter to Colossae                         Colossians 1-2</a:t>
            </a:r>
            <a:endParaRPr lang="en-US" sz="1500" dirty="0">
              <a:solidFill>
                <a:schemeClr val="tx1"/>
              </a:solidFill>
            </a:endParaRPr>
          </a:p>
        </p:txBody>
      </p:sp>
      <p:sp>
        <p:nvSpPr>
          <p:cNvPr id="5" name="TextBox 4"/>
          <p:cNvSpPr txBox="1"/>
          <p:nvPr/>
        </p:nvSpPr>
        <p:spPr>
          <a:xfrm>
            <a:off x="381000" y="762000"/>
            <a:ext cx="6248400" cy="1610833"/>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At the close of Acts, Paul is in Rome in his own rented house for a two year period.  He is receiving and teaching all who come to him and writing letters to various people and churches.  We will now begin our study of Paul’s letter to the church of Colossae.  </a:t>
            </a:r>
          </a:p>
          <a:p>
            <a:endParaRPr lang="en-US" sz="1100" dirty="0" smtClean="0"/>
          </a:p>
          <a:p>
            <a:r>
              <a:rPr lang="en-US" sz="1100" b="1" dirty="0" smtClean="0"/>
              <a:t>Preview</a:t>
            </a:r>
            <a:r>
              <a:rPr lang="en-US" sz="1100" dirty="0" smtClean="0"/>
              <a:t>:  In the letter to the Colossians, Paul will focus on the preeminence of Christ; the head of the body; the church.  Our lives are to reflect that Christ is first and foremost in all that we do. Chapters 1 and 2, will focus on doctrine while chapters 3 and 4 will focus on practical living with Christ as our head.  Because believers alive in  Him, are rooted in Him and complete in Him, it would be completely inconsistent for us to live our lives without Him day to day.  </a:t>
            </a:r>
            <a:endParaRPr lang="en-US" sz="1100" dirty="0"/>
          </a:p>
        </p:txBody>
      </p:sp>
      <p:sp>
        <p:nvSpPr>
          <p:cNvPr id="7" name="TextBox 6"/>
          <p:cNvSpPr txBox="1"/>
          <p:nvPr/>
        </p:nvSpPr>
        <p:spPr>
          <a:xfrm>
            <a:off x="381000" y="2414016"/>
            <a:ext cx="2667000" cy="830997"/>
          </a:xfrm>
          <a:prstGeom prst="rect">
            <a:avLst/>
          </a:prstGeom>
          <a:noFill/>
          <a:ln>
            <a:solidFill>
              <a:schemeClr val="tx1"/>
            </a:solidFill>
          </a:ln>
        </p:spPr>
        <p:txBody>
          <a:bodyPr wrap="square" rtlCol="0">
            <a:spAutoFit/>
          </a:bodyPr>
          <a:lstStyle/>
          <a:p>
            <a:r>
              <a:rPr lang="en-US" sz="1200" b="1" dirty="0" smtClean="0"/>
              <a:t>Characters and Locations</a:t>
            </a:r>
            <a:r>
              <a:rPr lang="en-US" sz="1200" dirty="0" smtClean="0"/>
              <a:t>:  </a:t>
            </a:r>
          </a:p>
          <a:p>
            <a:r>
              <a:rPr lang="en-US" sz="1200" dirty="0" smtClean="0"/>
              <a:t>Paul and Timothy in Rome.  The church in Colossae located in Asia Minor made up of primarily Gentiles.</a:t>
            </a:r>
          </a:p>
        </p:txBody>
      </p:sp>
      <p:sp>
        <p:nvSpPr>
          <p:cNvPr id="8" name="TextBox 7"/>
          <p:cNvSpPr txBox="1"/>
          <p:nvPr/>
        </p:nvSpPr>
        <p:spPr>
          <a:xfrm>
            <a:off x="381000" y="3240399"/>
            <a:ext cx="2743200" cy="1272278"/>
          </a:xfrm>
          <a:prstGeom prst="rect">
            <a:avLst/>
          </a:prstGeom>
          <a:noFill/>
        </p:spPr>
        <p:txBody>
          <a:bodyPr wrap="square" lIns="86493" tIns="43247" rIns="86493" bIns="43247" rtlCol="0">
            <a:spAutoFit/>
          </a:bodyPr>
          <a:lstStyle/>
          <a:p>
            <a:pPr hangingPunct="0"/>
            <a:r>
              <a:rPr lang="en-US" sz="1100" b="1" dirty="0" smtClean="0"/>
              <a:t>Colossians 1:1-20</a:t>
            </a:r>
            <a:r>
              <a:rPr lang="en-US" sz="1100" dirty="0" smtClean="0"/>
              <a:t> </a:t>
            </a:r>
          </a:p>
          <a:p>
            <a:pPr marL="174625" indent="-174625" hangingPunct="0"/>
            <a:r>
              <a:rPr lang="en-US" sz="1100" dirty="0" smtClean="0"/>
              <a:t>1.  Rather than a prisoner, how does Paul introduce himself in this letter? </a:t>
            </a:r>
          </a:p>
          <a:p>
            <a:pPr hangingPunct="0"/>
            <a:endParaRPr lang="en-US" sz="1100" dirty="0" smtClean="0"/>
          </a:p>
          <a:p>
            <a:pPr hangingPunct="0"/>
            <a:endParaRPr lang="en-US" sz="1100" dirty="0" smtClean="0"/>
          </a:p>
          <a:p>
            <a:pPr marL="174625" indent="-174625" hangingPunct="0"/>
            <a:r>
              <a:rPr lang="en-US" sz="1100" dirty="0" smtClean="0"/>
              <a:t>2.  To the brethren he says, ‘We give thanks to God for you always’.  Why? </a:t>
            </a:r>
          </a:p>
        </p:txBody>
      </p:sp>
      <p:pic>
        <p:nvPicPr>
          <p:cNvPr id="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3048000" y="2362200"/>
            <a:ext cx="3611104" cy="2133600"/>
          </a:xfrm>
          <a:prstGeom prst="rect">
            <a:avLst/>
          </a:prstGeom>
          <a:noFill/>
        </p:spPr>
      </p:pic>
      <p:sp>
        <p:nvSpPr>
          <p:cNvPr id="9" name="TextBox 8"/>
          <p:cNvSpPr txBox="1"/>
          <p:nvPr/>
        </p:nvSpPr>
        <p:spPr>
          <a:xfrm>
            <a:off x="381000" y="4773723"/>
            <a:ext cx="6324600" cy="4065351"/>
          </a:xfrm>
          <a:prstGeom prst="rect">
            <a:avLst/>
          </a:prstGeom>
          <a:noFill/>
        </p:spPr>
        <p:txBody>
          <a:bodyPr wrap="square" lIns="86493" tIns="43247" rIns="86493" bIns="43247" rtlCol="0">
            <a:spAutoFit/>
          </a:bodyPr>
          <a:lstStyle/>
          <a:p>
            <a:pPr marL="174625" indent="-174625" hangingPunct="0"/>
            <a:r>
              <a:rPr lang="en-US" sz="1100" dirty="0" smtClean="0"/>
              <a:t>3.  In lessons past, we have talked about the elements most often found in the preaching of the gospel.  What element does the gospel contain presented in verse 5? </a:t>
            </a:r>
          </a:p>
          <a:p>
            <a:pPr hangingPunct="0"/>
            <a:endParaRPr lang="en-US" sz="1100" dirty="0" smtClean="0"/>
          </a:p>
          <a:p>
            <a:pPr hangingPunct="0"/>
            <a:r>
              <a:rPr lang="en-US" sz="1100" dirty="0" smtClean="0"/>
              <a:t>4.  Has everyone had an opportunity to hear the gospel at this point?  </a:t>
            </a:r>
          </a:p>
          <a:p>
            <a:pPr hangingPunct="0"/>
            <a:endParaRPr lang="en-US" sz="1100" dirty="0" smtClean="0"/>
          </a:p>
          <a:p>
            <a:pPr hangingPunct="0"/>
            <a:r>
              <a:rPr lang="en-US" sz="1100" dirty="0" smtClean="0"/>
              <a:t>5.  What is that gospel producing?  </a:t>
            </a:r>
          </a:p>
          <a:p>
            <a:pPr hangingPunct="0"/>
            <a:endParaRPr lang="en-US" sz="1100" dirty="0" smtClean="0"/>
          </a:p>
          <a:p>
            <a:pPr hangingPunct="0"/>
            <a:r>
              <a:rPr lang="en-US" sz="1100" dirty="0" smtClean="0"/>
              <a:t>6.  Who is Paul’s messenger and fellow servant that also taught the Colossians?  </a:t>
            </a:r>
          </a:p>
          <a:p>
            <a:pPr hangingPunct="0"/>
            <a:endParaRPr lang="en-US" sz="1100" dirty="0" smtClean="0"/>
          </a:p>
          <a:p>
            <a:pPr hangingPunct="0"/>
            <a:r>
              <a:rPr lang="en-US" sz="1100" dirty="0" smtClean="0"/>
              <a:t>7.  What word about the people of Colossae did he report to Paul?  </a:t>
            </a:r>
          </a:p>
          <a:p>
            <a:pPr hangingPunct="0"/>
            <a:endParaRPr lang="en-US" sz="1100" dirty="0" smtClean="0"/>
          </a:p>
          <a:p>
            <a:pPr marL="174625" indent="-174625" hangingPunct="0"/>
            <a:r>
              <a:rPr lang="en-US" sz="1100" dirty="0" smtClean="0"/>
              <a:t>8.  Paul prays that these Christians be filled with the will of Christ that they may be able to do what seven things mentioned in v. 10-12?     </a:t>
            </a:r>
          </a:p>
          <a:p>
            <a:pPr hangingPunct="0">
              <a:lnSpc>
                <a:spcPct val="150000"/>
              </a:lnSpc>
            </a:pPr>
            <a:r>
              <a:rPr lang="en-US" sz="1100" dirty="0" smtClean="0"/>
              <a:t>1.</a:t>
            </a:r>
          </a:p>
          <a:p>
            <a:pPr hangingPunct="0">
              <a:lnSpc>
                <a:spcPct val="150000"/>
              </a:lnSpc>
            </a:pPr>
            <a:r>
              <a:rPr lang="en-US" sz="1100" dirty="0" smtClean="0"/>
              <a:t>2.</a:t>
            </a:r>
          </a:p>
          <a:p>
            <a:pPr hangingPunct="0">
              <a:lnSpc>
                <a:spcPct val="150000"/>
              </a:lnSpc>
            </a:pPr>
            <a:r>
              <a:rPr lang="en-US" sz="1100" dirty="0" smtClean="0"/>
              <a:t>3.</a:t>
            </a:r>
          </a:p>
          <a:p>
            <a:pPr hangingPunct="0">
              <a:lnSpc>
                <a:spcPct val="150000"/>
              </a:lnSpc>
            </a:pPr>
            <a:r>
              <a:rPr lang="en-US" sz="1100" dirty="0" smtClean="0"/>
              <a:t>4. </a:t>
            </a:r>
          </a:p>
          <a:p>
            <a:pPr hangingPunct="0">
              <a:lnSpc>
                <a:spcPct val="150000"/>
              </a:lnSpc>
            </a:pPr>
            <a:r>
              <a:rPr lang="en-US" sz="1100" dirty="0" smtClean="0"/>
              <a:t>5.</a:t>
            </a:r>
          </a:p>
          <a:p>
            <a:pPr hangingPunct="0">
              <a:lnSpc>
                <a:spcPct val="150000"/>
              </a:lnSpc>
            </a:pPr>
            <a:r>
              <a:rPr lang="en-US" sz="1100" dirty="0" smtClean="0"/>
              <a:t>6.</a:t>
            </a:r>
          </a:p>
          <a:p>
            <a:pPr hangingPunct="0">
              <a:lnSpc>
                <a:spcPct val="150000"/>
              </a:lnSpc>
            </a:pPr>
            <a:r>
              <a:rPr lang="en-US" sz="1100" dirty="0" smtClean="0"/>
              <a:t>7. </a:t>
            </a:r>
          </a:p>
        </p:txBody>
      </p:sp>
      <p:sp>
        <p:nvSpPr>
          <p:cNvPr id="11" name="Oval 10"/>
          <p:cNvSpPr/>
          <p:nvPr/>
        </p:nvSpPr>
        <p:spPr>
          <a:xfrm>
            <a:off x="5334000" y="3124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10; pg 2                   Paul’s Letter to Colossae	         Colossians 1-2</a:t>
            </a:r>
            <a:endParaRPr lang="en-US" sz="1500" dirty="0">
              <a:solidFill>
                <a:schemeClr val="tx1"/>
              </a:solidFill>
            </a:endParaRPr>
          </a:p>
        </p:txBody>
      </p:sp>
      <p:sp>
        <p:nvSpPr>
          <p:cNvPr id="8" name="TextBox 7"/>
          <p:cNvSpPr txBox="1"/>
          <p:nvPr/>
        </p:nvSpPr>
        <p:spPr>
          <a:xfrm>
            <a:off x="304800" y="914400"/>
            <a:ext cx="6324600" cy="8043363"/>
          </a:xfrm>
          <a:prstGeom prst="rect">
            <a:avLst/>
          </a:prstGeom>
          <a:noFill/>
        </p:spPr>
        <p:txBody>
          <a:bodyPr wrap="square" lIns="86493" tIns="43247" rIns="86493" bIns="43247" rtlCol="0">
            <a:spAutoFit/>
          </a:bodyPr>
          <a:lstStyle/>
          <a:p>
            <a:pPr hangingPunct="0"/>
            <a:r>
              <a:rPr lang="en-US" sz="1100" b="1" dirty="0" smtClean="0"/>
              <a:t>Colossians 1:1-17 continued</a:t>
            </a:r>
            <a:endParaRPr lang="en-US" sz="1100" dirty="0" smtClean="0"/>
          </a:p>
          <a:p>
            <a:pPr hangingPunct="0"/>
            <a:endParaRPr lang="en-US" sz="1100" dirty="0" smtClean="0"/>
          </a:p>
          <a:p>
            <a:pPr marL="174625" indent="-174625" hangingPunct="0"/>
            <a:r>
              <a:rPr lang="en-US" sz="1100" dirty="0" smtClean="0"/>
              <a:t>9.  Think:  Is there any other person’s will other than God’s that one could be filled with to be pleasing to God?</a:t>
            </a:r>
          </a:p>
          <a:p>
            <a:pPr hangingPunct="0"/>
            <a:endParaRPr lang="en-US" sz="1100" dirty="0" smtClean="0"/>
          </a:p>
          <a:p>
            <a:pPr hangingPunct="0"/>
            <a:r>
              <a:rPr lang="en-US" sz="1100" b="1" dirty="0" smtClean="0"/>
              <a:t>Class</a:t>
            </a:r>
            <a:r>
              <a:rPr lang="en-US" sz="1100" dirty="0" smtClean="0"/>
              <a:t> </a:t>
            </a:r>
            <a:r>
              <a:rPr lang="en-US" sz="1100" b="1" dirty="0" smtClean="0"/>
              <a:t>Discussion</a:t>
            </a:r>
            <a:r>
              <a:rPr lang="en-US" sz="1100" dirty="0" smtClean="0"/>
              <a:t>:  It is possible for US to fully please God.</a:t>
            </a:r>
          </a:p>
          <a:p>
            <a:pPr hangingPunct="0"/>
            <a:endParaRPr lang="en-US" sz="1100" dirty="0" smtClean="0"/>
          </a:p>
          <a:p>
            <a:pPr marL="228600" indent="-228600" hangingPunct="0"/>
            <a:r>
              <a:rPr lang="en-US" sz="1100" dirty="0" smtClean="0"/>
              <a:t>10.  God should be thanked because He has qualified man to be partakers of the inheritance of the saints of light.  He has delivered man from the power of darkness and conveyed man into the kingdom of the Son of love.  How has he done this?  </a:t>
            </a:r>
          </a:p>
          <a:p>
            <a:pPr hangingPunct="0"/>
            <a:endParaRPr lang="en-US" sz="1100" dirty="0" smtClean="0"/>
          </a:p>
          <a:p>
            <a:pPr hangingPunct="0"/>
            <a:r>
              <a:rPr lang="en-US" sz="1100" dirty="0" smtClean="0"/>
              <a:t>11.  Who is Christ the image of?  </a:t>
            </a:r>
          </a:p>
          <a:p>
            <a:pPr hangingPunct="0"/>
            <a:endParaRPr lang="en-US" sz="1100" dirty="0" smtClean="0"/>
          </a:p>
          <a:p>
            <a:pPr marL="228600" indent="-228600" hangingPunct="0"/>
            <a:r>
              <a:rPr lang="en-US" sz="1100" dirty="0" smtClean="0"/>
              <a:t>12.  Things were not only created through Him but FOR Him.  He is the head of the body – the church.  Using your Bible’s concordance:  Find two other passages that present this same message.</a:t>
            </a:r>
          </a:p>
          <a:p>
            <a:pPr hangingPunct="0"/>
            <a:endParaRPr lang="en-US" sz="1100" dirty="0" smtClean="0"/>
          </a:p>
          <a:p>
            <a:pPr hangingPunct="0"/>
            <a:r>
              <a:rPr lang="en-US" sz="1100" b="1" dirty="0" smtClean="0"/>
              <a:t>Colossians</a:t>
            </a:r>
            <a:r>
              <a:rPr lang="en-US" sz="1100" dirty="0" smtClean="0"/>
              <a:t> </a:t>
            </a:r>
            <a:r>
              <a:rPr lang="en-US" sz="1100" b="1" dirty="0" smtClean="0"/>
              <a:t>1:19-29</a:t>
            </a:r>
          </a:p>
          <a:p>
            <a:pPr hangingPunct="0"/>
            <a:endParaRPr lang="en-US" sz="1100" dirty="0" smtClean="0"/>
          </a:p>
          <a:p>
            <a:pPr marL="228600" indent="-228600" hangingPunct="0"/>
            <a:r>
              <a:rPr lang="en-US" sz="1100" dirty="0" smtClean="0"/>
              <a:t>13.  It pleased God that in Christ all the fullness should dwell and that we were reconciled to God through Christ’s blood on the cross because where did we used to be? </a:t>
            </a:r>
          </a:p>
          <a:p>
            <a:pPr hangingPunct="0"/>
            <a:endParaRPr lang="en-US" sz="1100" dirty="0" smtClean="0"/>
          </a:p>
          <a:p>
            <a:pPr hangingPunct="0"/>
            <a:r>
              <a:rPr lang="en-US" sz="1100" dirty="0" smtClean="0"/>
              <a:t>14.  How does the blood of Christ change things for us? </a:t>
            </a:r>
          </a:p>
          <a:p>
            <a:pPr hangingPunct="0"/>
            <a:endParaRPr lang="en-US" sz="1100" dirty="0" smtClean="0"/>
          </a:p>
          <a:p>
            <a:pPr hangingPunct="0"/>
            <a:r>
              <a:rPr lang="en-US" sz="1100" dirty="0" smtClean="0"/>
              <a:t>15.  How might we now be presented to God? </a:t>
            </a:r>
          </a:p>
          <a:p>
            <a:pPr hangingPunct="0"/>
            <a:endParaRPr lang="en-US" sz="1100" dirty="0" smtClean="0"/>
          </a:p>
          <a:p>
            <a:pPr marL="228600" indent="-228600" hangingPunct="0"/>
            <a:r>
              <a:rPr lang="en-US" sz="1100" dirty="0" smtClean="0"/>
              <a:t>16.  When man obeys the gospel in confessing Christ, believes that God raised Him from the dead and is baptized,  he is covered by the blood of Christ with that promise of being holy and blameless before God.  God will NEVER remove that blessing from us.  However, what is our part in the agreement? </a:t>
            </a:r>
          </a:p>
          <a:p>
            <a:pPr hangingPunct="0"/>
            <a:endParaRPr lang="en-US" sz="1100" dirty="0" smtClean="0"/>
          </a:p>
          <a:p>
            <a:pPr marL="228600" indent="-228600" hangingPunct="0"/>
            <a:r>
              <a:rPr lang="en-US" sz="1100" dirty="0" smtClean="0"/>
              <a:t>17.  Paul has well established through his recorded testimony as well as throughout  his writings that he was called by God and given the stewardship of the gospel for the Gentiles.  Here, Paul speaks of a mystery.  What is the mystery hidden from ages that has now been revealed? </a:t>
            </a:r>
          </a:p>
          <a:p>
            <a:pPr hangingPunct="0"/>
            <a:endParaRPr lang="en-US" sz="1100" dirty="0" smtClean="0"/>
          </a:p>
          <a:p>
            <a:pPr hangingPunct="0"/>
            <a:r>
              <a:rPr lang="en-US" sz="1100" dirty="0" smtClean="0"/>
              <a:t>18.  With Christ in you, what is the hope?  </a:t>
            </a:r>
          </a:p>
          <a:p>
            <a:pPr hangingPunct="0"/>
            <a:endParaRPr lang="en-US" sz="1100" dirty="0" smtClean="0"/>
          </a:p>
          <a:p>
            <a:pPr hangingPunct="0"/>
            <a:r>
              <a:rPr lang="en-US" sz="1100" dirty="0" smtClean="0"/>
              <a:t>19.  What is the purpose in warning and teaching every man about Christ? </a:t>
            </a:r>
          </a:p>
          <a:p>
            <a:pPr hangingPunct="0"/>
            <a:endParaRPr lang="en-US" sz="1100" dirty="0" smtClean="0"/>
          </a:p>
          <a:p>
            <a:pPr hangingPunct="0"/>
            <a:r>
              <a:rPr lang="en-US" sz="1100" b="1" dirty="0" smtClean="0"/>
              <a:t>Colossians</a:t>
            </a:r>
            <a:r>
              <a:rPr lang="en-US" sz="1100" dirty="0" smtClean="0"/>
              <a:t> </a:t>
            </a:r>
            <a:r>
              <a:rPr lang="en-US" sz="1100" b="1" dirty="0" smtClean="0"/>
              <a:t>2:1-10</a:t>
            </a:r>
          </a:p>
          <a:p>
            <a:pPr hangingPunct="0"/>
            <a:endParaRPr lang="en-US" sz="1100" dirty="0" smtClean="0"/>
          </a:p>
          <a:p>
            <a:pPr hangingPunct="0"/>
            <a:r>
              <a:rPr lang="en-US" sz="1100" dirty="0" smtClean="0"/>
              <a:t>20.  Paul has not seen them in person.  He did not establish this </a:t>
            </a:r>
          </a:p>
          <a:p>
            <a:pPr marL="228600" hangingPunct="0"/>
            <a:r>
              <a:rPr lang="en-US" sz="1100" dirty="0" smtClean="0"/>
              <a:t>church but still has great concern for their spiritual well being.  </a:t>
            </a:r>
          </a:p>
          <a:p>
            <a:pPr marL="228600" hangingPunct="0"/>
            <a:r>
              <a:rPr lang="en-US" sz="1100" dirty="0" smtClean="0"/>
              <a:t>He wants them to be knit together in love and to fully under-</a:t>
            </a:r>
          </a:p>
          <a:p>
            <a:pPr marL="228600" hangingPunct="0"/>
            <a:r>
              <a:rPr lang="en-US" sz="1100" dirty="0" smtClean="0"/>
              <a:t>Stand the mystery that he has mentioned already.  How does</a:t>
            </a:r>
          </a:p>
          <a:p>
            <a:pPr marL="228600" hangingPunct="0"/>
            <a:r>
              <a:rPr lang="en-US" sz="1100" dirty="0" smtClean="0"/>
              <a:t>Paul want them to walk in Christ?</a:t>
            </a:r>
          </a:p>
          <a:p>
            <a:pPr hangingPunct="0"/>
            <a:endParaRPr lang="en-US" sz="1100" dirty="0" smtClean="0"/>
          </a:p>
          <a:p>
            <a:pPr hangingPunct="0"/>
            <a:r>
              <a:rPr lang="en-US" sz="1100" b="1" dirty="0" smtClean="0"/>
              <a:t>Memorize</a:t>
            </a:r>
            <a:r>
              <a:rPr lang="en-US" sz="1100" dirty="0" smtClean="0"/>
              <a:t> </a:t>
            </a:r>
            <a:r>
              <a:rPr lang="en-US" sz="1100" b="1" dirty="0" smtClean="0"/>
              <a:t>This</a:t>
            </a:r>
            <a:r>
              <a:rPr lang="en-US" sz="1100" dirty="0" smtClean="0"/>
              <a:t>:  Colossians 2:9-10, “</a:t>
            </a:r>
            <a:r>
              <a:rPr lang="en-US" sz="1100" baseline="30000" dirty="0" smtClean="0"/>
              <a:t>9</a:t>
            </a:r>
            <a:r>
              <a:rPr lang="en-US" sz="1100" dirty="0" smtClean="0"/>
              <a:t>For in Him dwells all the fullness of the Godhead bodily; </a:t>
            </a:r>
            <a:r>
              <a:rPr lang="en-US" sz="1100" baseline="30000" dirty="0" smtClean="0"/>
              <a:t>10 </a:t>
            </a:r>
            <a:r>
              <a:rPr lang="en-US" sz="1100" dirty="0" smtClean="0"/>
              <a:t>and you are complete in Him, who is the head of all principality and power.”</a:t>
            </a:r>
          </a:p>
        </p:txBody>
      </p:sp>
      <p:pic>
        <p:nvPicPr>
          <p:cNvPr id="4100" name="Picture 4" descr="http://theknitter.themakingspot.com/sites/theknitter.themakingspot.com/files/inline_images/adavancedknittingintheroundmain.jpg"/>
          <p:cNvPicPr>
            <a:picLocks noChangeAspect="1" noChangeArrowheads="1"/>
          </p:cNvPicPr>
          <p:nvPr/>
        </p:nvPicPr>
        <p:blipFill>
          <a:blip r:embed="rId2" cstate="print"/>
          <a:srcRect/>
          <a:stretch>
            <a:fillRect/>
          </a:stretch>
        </p:blipFill>
        <p:spPr bwMode="auto">
          <a:xfrm>
            <a:off x="4191000" y="7162800"/>
            <a:ext cx="1066800" cy="1186238"/>
          </a:xfrm>
          <a:prstGeom prst="rect">
            <a:avLst/>
          </a:prstGeom>
          <a:noFill/>
        </p:spPr>
      </p:pic>
      <p:sp>
        <p:nvSpPr>
          <p:cNvPr id="7" name="TextBox 6"/>
          <p:cNvSpPr txBox="1"/>
          <p:nvPr/>
        </p:nvSpPr>
        <p:spPr>
          <a:xfrm>
            <a:off x="5257800" y="7162800"/>
            <a:ext cx="1447800" cy="1061829"/>
          </a:xfrm>
          <a:prstGeom prst="rect">
            <a:avLst/>
          </a:prstGeom>
          <a:noFill/>
        </p:spPr>
        <p:txBody>
          <a:bodyPr wrap="square" rtlCol="0">
            <a:spAutoFit/>
          </a:bodyPr>
          <a:lstStyle/>
          <a:p>
            <a:r>
              <a:rPr lang="en-US" sz="900" dirty="0" smtClean="0"/>
              <a:t>Fun Fact for Discussion:  Knitting takes work.  This small glove may take as long as 3 hours to complete. The knitted love Paul requests of them will require effort.    </a:t>
            </a:r>
            <a:endParaRPr 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10; pg 3                   Paul’s Letter to Colossae	         Colossians 1-2</a:t>
            </a:r>
            <a:endParaRPr lang="en-US" sz="1500" dirty="0">
              <a:solidFill>
                <a:schemeClr val="tx1"/>
              </a:solidFill>
            </a:endParaRPr>
          </a:p>
        </p:txBody>
      </p:sp>
      <p:sp>
        <p:nvSpPr>
          <p:cNvPr id="8" name="TextBox 7"/>
          <p:cNvSpPr txBox="1"/>
          <p:nvPr/>
        </p:nvSpPr>
        <p:spPr>
          <a:xfrm>
            <a:off x="304800" y="914400"/>
            <a:ext cx="6324600" cy="7874086"/>
          </a:xfrm>
          <a:prstGeom prst="rect">
            <a:avLst/>
          </a:prstGeom>
          <a:noFill/>
        </p:spPr>
        <p:txBody>
          <a:bodyPr wrap="square" lIns="86493" tIns="43247" rIns="86493" bIns="43247" rtlCol="0">
            <a:spAutoFit/>
          </a:bodyPr>
          <a:lstStyle/>
          <a:p>
            <a:pPr marL="1028700" indent="-1028700" hangingPunct="0"/>
            <a:r>
              <a:rPr lang="en-US" sz="1100" b="1" dirty="0" smtClean="0"/>
              <a:t>Class</a:t>
            </a:r>
            <a:r>
              <a:rPr lang="en-US" sz="1100" dirty="0" smtClean="0"/>
              <a:t> </a:t>
            </a:r>
            <a:r>
              <a:rPr lang="en-US" sz="1100" b="1" dirty="0" smtClean="0"/>
              <a:t>Discussion</a:t>
            </a:r>
            <a:r>
              <a:rPr lang="en-US" sz="1100" dirty="0" smtClean="0"/>
              <a:t>:  Discuss some possible philosophies and empty deceits according to tradition that might trip up the Christian.</a:t>
            </a:r>
          </a:p>
          <a:p>
            <a:pPr hangingPunct="0"/>
            <a:endParaRPr lang="en-US" sz="1100" dirty="0" smtClean="0"/>
          </a:p>
          <a:p>
            <a:pPr hangingPunct="0"/>
            <a:r>
              <a:rPr lang="en-US" sz="1100" b="1" dirty="0" smtClean="0"/>
              <a:t>Colossians 2:11-14</a:t>
            </a:r>
            <a:endParaRPr lang="en-US" sz="1100" dirty="0" smtClean="0"/>
          </a:p>
          <a:p>
            <a:pPr hangingPunct="0"/>
            <a:endParaRPr lang="en-US" sz="1100" dirty="0" smtClean="0"/>
          </a:p>
          <a:p>
            <a:pPr hangingPunct="0"/>
            <a:r>
              <a:rPr lang="en-US" sz="1100" dirty="0" smtClean="0"/>
              <a:t>21.  What is the circumcision made without hands?  11-12</a:t>
            </a:r>
          </a:p>
          <a:p>
            <a:pPr hangingPunct="0"/>
            <a:endParaRPr lang="en-US" sz="1100" dirty="0" smtClean="0"/>
          </a:p>
          <a:p>
            <a:pPr hangingPunct="0"/>
            <a:r>
              <a:rPr lang="en-US" sz="1100" dirty="0" smtClean="0"/>
              <a:t>22.  What clue do we find in verse 13 that this is a Gentile church?</a:t>
            </a:r>
          </a:p>
          <a:p>
            <a:pPr hangingPunct="0"/>
            <a:endParaRPr lang="en-US" sz="1100" dirty="0" smtClean="0"/>
          </a:p>
          <a:p>
            <a:pPr marL="228600" indent="-228600" hangingPunct="0"/>
            <a:r>
              <a:rPr lang="en-US" sz="1100" dirty="0" smtClean="0"/>
              <a:t>23.  Paul is speaking in past tense.  The Gentiles were NOT in a covenant relationship with God in the </a:t>
            </a:r>
            <a:r>
              <a:rPr lang="en-US" sz="1100" dirty="0" err="1" smtClean="0"/>
              <a:t>uncircumcision</a:t>
            </a:r>
            <a:r>
              <a:rPr lang="en-US" sz="1100" dirty="0" smtClean="0"/>
              <a:t> of the flesh, but what had God done for them?   He has made ___________________ together with Him, having _________________________ you all _______________________________.</a:t>
            </a:r>
          </a:p>
          <a:p>
            <a:pPr hangingPunct="0"/>
            <a:endParaRPr lang="en-US" sz="1100" dirty="0" smtClean="0"/>
          </a:p>
          <a:p>
            <a:pPr hangingPunct="0"/>
            <a:r>
              <a:rPr lang="en-US" sz="1100" dirty="0" smtClean="0"/>
              <a:t>24.  </a:t>
            </a:r>
            <a:r>
              <a:rPr lang="en-US" sz="1100" b="1" dirty="0" smtClean="0"/>
              <a:t>Think</a:t>
            </a:r>
            <a:r>
              <a:rPr lang="en-US" sz="1100" dirty="0" smtClean="0"/>
              <a:t>:  What is the handwriting of requirements?  </a:t>
            </a:r>
          </a:p>
          <a:p>
            <a:pPr hangingPunct="0"/>
            <a:endParaRPr lang="en-US" sz="1100" dirty="0" smtClean="0"/>
          </a:p>
          <a:p>
            <a:pPr hangingPunct="0"/>
            <a:endParaRPr lang="en-US" sz="1100" dirty="0" smtClean="0"/>
          </a:p>
          <a:p>
            <a:pPr marL="228600" indent="-228600" hangingPunct="0"/>
            <a:r>
              <a:rPr lang="en-US" sz="1100" dirty="0" smtClean="0"/>
              <a:t>25.</a:t>
            </a:r>
            <a:r>
              <a:rPr lang="en-US" sz="1100" b="1" dirty="0" smtClean="0"/>
              <a:t>  Think</a:t>
            </a:r>
            <a:r>
              <a:rPr lang="en-US" sz="1100" dirty="0" smtClean="0"/>
              <a:t>:  Paul talks to this Gentile church about the handwriting of requirements.  Odd.  Was the handwriting of requirements against the Gentiles also? _______ [Hint:  Eph 2:14-15] </a:t>
            </a:r>
          </a:p>
          <a:p>
            <a:pPr hangingPunct="0"/>
            <a:endParaRPr lang="en-US" sz="1100" dirty="0" smtClean="0"/>
          </a:p>
          <a:p>
            <a:pPr hangingPunct="0"/>
            <a:endParaRPr lang="en-US" sz="1100" dirty="0" smtClean="0"/>
          </a:p>
          <a:p>
            <a:pPr hangingPunct="0"/>
            <a:endParaRPr lang="en-US" sz="1100" dirty="0" smtClean="0"/>
          </a:p>
          <a:p>
            <a:pPr hangingPunct="0"/>
            <a:r>
              <a:rPr lang="en-US" sz="1100" dirty="0" smtClean="0"/>
              <a:t>26.  What had Jesus done with the handwriting of requirements?  </a:t>
            </a:r>
          </a:p>
          <a:p>
            <a:pPr hangingPunct="0"/>
            <a:endParaRPr lang="en-US" sz="1100" dirty="0" smtClean="0"/>
          </a:p>
          <a:p>
            <a:pPr hangingPunct="0"/>
            <a:r>
              <a:rPr lang="en-US" sz="1100" b="1" dirty="0" smtClean="0"/>
              <a:t>Colossians 2:15-23  </a:t>
            </a:r>
            <a:r>
              <a:rPr lang="en-US" sz="1100" dirty="0" smtClean="0"/>
              <a:t>The context of this section surround earthy elements.</a:t>
            </a:r>
          </a:p>
          <a:p>
            <a:pPr hangingPunct="0"/>
            <a:endParaRPr lang="en-US" sz="1100" b="1" dirty="0" smtClean="0"/>
          </a:p>
          <a:p>
            <a:pPr marL="228600" indent="-228600" hangingPunct="0"/>
            <a:r>
              <a:rPr lang="en-US" sz="1100" dirty="0" smtClean="0"/>
              <a:t>27.  When Christ removed the old law, the law of Moses, He disarmed principalities and powers.  Who is Paul talking about?  </a:t>
            </a:r>
          </a:p>
          <a:p>
            <a:pPr hangingPunct="0"/>
            <a:endParaRPr lang="en-US" sz="1100" dirty="0" smtClean="0"/>
          </a:p>
          <a:p>
            <a:pPr marL="228600" indent="-228600" hangingPunct="0"/>
            <a:r>
              <a:rPr lang="en-US" sz="1100" dirty="0" smtClean="0"/>
              <a:t>28.  “So let no one judge you in food or in drink, or regarding  festival, or a new moon, or Sabbaths…” These are elements of the old law that occurred daily, weekly, monthly, and yearly.  The elements of the old law were merely casting a shadow of what substance? </a:t>
            </a:r>
          </a:p>
          <a:p>
            <a:pPr hangingPunct="0"/>
            <a:endParaRPr lang="en-US" sz="1100" dirty="0" smtClean="0"/>
          </a:p>
          <a:p>
            <a:pPr marL="228600" indent="-228600" hangingPunct="0"/>
            <a:r>
              <a:rPr lang="en-US" sz="1100" dirty="0" smtClean="0"/>
              <a:t>29.  Do not be impressed with people who present themselves super religious because they worship angels.  Paul says this will end up cheating you of your reward.  What should they cling to?  </a:t>
            </a:r>
          </a:p>
          <a:p>
            <a:pPr hangingPunct="0"/>
            <a:endParaRPr lang="en-US" sz="1100" dirty="0" smtClean="0"/>
          </a:p>
          <a:p>
            <a:pPr hangingPunct="0"/>
            <a:endParaRPr lang="en-US" sz="1100" dirty="0" smtClean="0"/>
          </a:p>
          <a:p>
            <a:pPr marL="228600" indent="-228600" hangingPunct="0"/>
            <a:r>
              <a:rPr lang="en-US" sz="1100" dirty="0" smtClean="0"/>
              <a:t>30.  Since they had died with Christ in baptism, these kinds of things are merely self imposed rituals with only the appearance of religion.  What value did they really have? </a:t>
            </a:r>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11                         Paul’s Letter to Colossae, cont.	         Colossians 3-4</a:t>
            </a:r>
            <a:endParaRPr lang="en-US" sz="1500" dirty="0">
              <a:solidFill>
                <a:schemeClr val="tx1"/>
              </a:solidFill>
            </a:endParaRPr>
          </a:p>
        </p:txBody>
      </p:sp>
      <p:sp>
        <p:nvSpPr>
          <p:cNvPr id="5" name="TextBox 4"/>
          <p:cNvSpPr txBox="1"/>
          <p:nvPr/>
        </p:nvSpPr>
        <p:spPr>
          <a:xfrm>
            <a:off x="381000" y="762000"/>
            <a:ext cx="6248400" cy="1380000"/>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 Chapters 1 and 2 focused on doctrine.   We understood that we can be pleasing to God. We should have that goal and walk worthy to achieve it.  Paul reviewed the sacrificial death of Christ and made it clear that when He died, He nailed the old law to the cross.  They were no longer to be judged by it, nor are we today.</a:t>
            </a:r>
          </a:p>
          <a:p>
            <a:r>
              <a:rPr lang="en-US" sz="1200" b="1" dirty="0" smtClean="0"/>
              <a:t>Preview</a:t>
            </a:r>
            <a:r>
              <a:rPr lang="en-US" sz="1200" dirty="0" smtClean="0"/>
              <a:t>:  Chapters 3 and 4 will focus on practical living with Christ as our head.  Because believers are alive in Him, are rooted in Him, and are complete in Him, it would be completely inconsistent for us to live our lives without Him day to day.  </a:t>
            </a:r>
            <a:endParaRPr lang="en-US" sz="1200" dirty="0"/>
          </a:p>
        </p:txBody>
      </p:sp>
      <p:sp>
        <p:nvSpPr>
          <p:cNvPr id="7" name="TextBox 6"/>
          <p:cNvSpPr txBox="1"/>
          <p:nvPr/>
        </p:nvSpPr>
        <p:spPr>
          <a:xfrm>
            <a:off x="381000" y="2140803"/>
            <a:ext cx="2667000" cy="830997"/>
          </a:xfrm>
          <a:prstGeom prst="rect">
            <a:avLst/>
          </a:prstGeom>
          <a:noFill/>
          <a:ln>
            <a:solidFill>
              <a:schemeClr val="tx1"/>
            </a:solidFill>
          </a:ln>
        </p:spPr>
        <p:txBody>
          <a:bodyPr wrap="square" rtlCol="0">
            <a:spAutoFit/>
          </a:bodyPr>
          <a:lstStyle/>
          <a:p>
            <a:r>
              <a:rPr lang="en-US" sz="1200" b="1" dirty="0" smtClean="0"/>
              <a:t>Characters and Locations</a:t>
            </a:r>
            <a:r>
              <a:rPr lang="en-US" sz="1200" dirty="0" smtClean="0"/>
              <a:t>:  </a:t>
            </a:r>
          </a:p>
          <a:p>
            <a:r>
              <a:rPr lang="en-US" sz="1200" dirty="0" smtClean="0"/>
              <a:t>Paul and Timothy in Rome.  The church in Colossae located in Asia Minor made up of primarily Gentiles.</a:t>
            </a:r>
          </a:p>
        </p:txBody>
      </p:sp>
      <p:sp>
        <p:nvSpPr>
          <p:cNvPr id="8" name="TextBox 7"/>
          <p:cNvSpPr txBox="1"/>
          <p:nvPr/>
        </p:nvSpPr>
        <p:spPr>
          <a:xfrm>
            <a:off x="381000" y="2994922"/>
            <a:ext cx="2667000" cy="1564666"/>
          </a:xfrm>
          <a:prstGeom prst="rect">
            <a:avLst/>
          </a:prstGeom>
          <a:noFill/>
        </p:spPr>
        <p:txBody>
          <a:bodyPr wrap="square" lIns="86493" tIns="43247" rIns="86493" bIns="43247" rtlCol="0">
            <a:spAutoFit/>
          </a:bodyPr>
          <a:lstStyle/>
          <a:p>
            <a:pPr hangingPunct="0"/>
            <a:r>
              <a:rPr lang="en-US" sz="1200" b="1" dirty="0" smtClean="0"/>
              <a:t>Colossians 3:1-17  </a:t>
            </a:r>
            <a:r>
              <a:rPr lang="en-US" sz="1200" dirty="0" smtClean="0"/>
              <a:t>Verse 1 continues  the thought from 2:12, “Buried with Him in baptism in which you were also raised…”</a:t>
            </a:r>
          </a:p>
          <a:p>
            <a:pPr hangingPunct="0"/>
            <a:endParaRPr lang="en-US" sz="1200" dirty="0" smtClean="0"/>
          </a:p>
          <a:p>
            <a:pPr hangingPunct="0"/>
            <a:r>
              <a:rPr lang="en-US" sz="1200" dirty="0" smtClean="0"/>
              <a:t>1.  If you were then raised with Christ, what should we seek and why? </a:t>
            </a:r>
          </a:p>
          <a:p>
            <a:pPr hangingPunct="0"/>
            <a:endParaRPr lang="en-US" sz="1200" dirty="0" smtClean="0"/>
          </a:p>
        </p:txBody>
      </p:sp>
      <p:pic>
        <p:nvPicPr>
          <p:cNvPr id="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3048000" y="2133600"/>
            <a:ext cx="3611104" cy="2133600"/>
          </a:xfrm>
          <a:prstGeom prst="rect">
            <a:avLst/>
          </a:prstGeom>
          <a:noFill/>
        </p:spPr>
      </p:pic>
      <p:sp>
        <p:nvSpPr>
          <p:cNvPr id="11" name="TextBox 10"/>
          <p:cNvSpPr txBox="1"/>
          <p:nvPr/>
        </p:nvSpPr>
        <p:spPr>
          <a:xfrm>
            <a:off x="381000" y="4572000"/>
            <a:ext cx="6248400" cy="4334655"/>
          </a:xfrm>
          <a:prstGeom prst="rect">
            <a:avLst/>
          </a:prstGeom>
          <a:noFill/>
        </p:spPr>
        <p:txBody>
          <a:bodyPr wrap="square" lIns="86493" tIns="43247" rIns="86493" bIns="43247" rtlCol="0">
            <a:spAutoFit/>
          </a:bodyPr>
          <a:lstStyle/>
          <a:p>
            <a:pPr hangingPunct="0"/>
            <a:r>
              <a:rPr lang="en-US" sz="1200" dirty="0" smtClean="0"/>
              <a:t>2.  What members (or personality traits) of our lives should we put away to accomplish this?  </a:t>
            </a:r>
          </a:p>
          <a:p>
            <a:pPr hangingPunct="0"/>
            <a:endParaRPr lang="en-US" sz="1200" dirty="0" smtClean="0"/>
          </a:p>
          <a:p>
            <a:pPr hangingPunct="0"/>
            <a:endParaRPr lang="en-US" sz="1200" dirty="0" smtClean="0"/>
          </a:p>
          <a:p>
            <a:pPr hangingPunct="0"/>
            <a:r>
              <a:rPr lang="en-US" sz="1200" dirty="0" smtClean="0"/>
              <a:t>3.  What is the meaning of covetousness and what is it particularly called by Paul?  </a:t>
            </a:r>
          </a:p>
          <a:p>
            <a:pPr hangingPunct="0"/>
            <a:endParaRPr lang="en-US" sz="1200" dirty="0" smtClean="0"/>
          </a:p>
          <a:p>
            <a:pPr hangingPunct="0"/>
            <a:endParaRPr lang="en-US" sz="1200" dirty="0" smtClean="0"/>
          </a:p>
          <a:p>
            <a:pPr marL="174625" indent="-174625" hangingPunct="0"/>
            <a:r>
              <a:rPr lang="en-US" sz="1200" dirty="0" smtClean="0"/>
              <a:t>4.  God is wrathful against people who participate in these things which they were also once guilty of.  What other six things does Paul tell them to give up?  </a:t>
            </a:r>
          </a:p>
          <a:p>
            <a:pPr hangingPunct="0"/>
            <a:endParaRPr lang="en-US" sz="1200" dirty="0" smtClean="0"/>
          </a:p>
          <a:p>
            <a:pPr hangingPunct="0"/>
            <a:endParaRPr lang="en-US" sz="1200" dirty="0" smtClean="0"/>
          </a:p>
          <a:p>
            <a:pPr hangingPunct="0"/>
            <a:r>
              <a:rPr lang="en-US" sz="1200" dirty="0" smtClean="0"/>
              <a:t>5.  What has the person who has been raised with Christ put off and what has he put on?  </a:t>
            </a:r>
          </a:p>
          <a:p>
            <a:pPr hangingPunct="0"/>
            <a:endParaRPr lang="en-US" sz="1200" dirty="0" smtClean="0"/>
          </a:p>
          <a:p>
            <a:pPr hangingPunct="0"/>
            <a:endParaRPr lang="en-US" sz="1200" dirty="0" smtClean="0"/>
          </a:p>
          <a:p>
            <a:pPr hangingPunct="0"/>
            <a:r>
              <a:rPr lang="en-US" sz="1200" dirty="0" smtClean="0"/>
              <a:t>6.  </a:t>
            </a:r>
            <a:r>
              <a:rPr lang="en-US" sz="1200" b="1" dirty="0" smtClean="0"/>
              <a:t>Complete and Memorize this</a:t>
            </a:r>
            <a:r>
              <a:rPr lang="en-US" sz="1200" dirty="0" smtClean="0"/>
              <a:t>:  Colossians 3:12-17  “Therefore, as </a:t>
            </a:r>
            <a:r>
              <a:rPr lang="en-US" sz="1200" i="1" dirty="0" smtClean="0"/>
              <a:t>the</a:t>
            </a:r>
            <a:r>
              <a:rPr lang="en-US" sz="1200" dirty="0" smtClean="0"/>
              <a:t> ________ of God, _________ and beloved, put on tender _____________,  _______________,  _______________, _____________, ________________; </a:t>
            </a:r>
            <a:r>
              <a:rPr lang="en-US" sz="1200" baseline="30000" dirty="0" smtClean="0"/>
              <a:t>13 </a:t>
            </a:r>
            <a:r>
              <a:rPr lang="en-US" sz="1200" dirty="0" smtClean="0"/>
              <a:t>___________with one another, and _____________one another, if anyone has a complaint against another; even as Christ _______________you, so you also </a:t>
            </a:r>
            <a:r>
              <a:rPr lang="en-US" sz="1200" i="1" dirty="0" smtClean="0"/>
              <a:t>must do.</a:t>
            </a:r>
            <a:r>
              <a:rPr lang="en-US" sz="1200" dirty="0" smtClean="0"/>
              <a:t> </a:t>
            </a:r>
            <a:r>
              <a:rPr lang="en-US" sz="1200" baseline="30000" dirty="0" smtClean="0"/>
              <a:t>14 </a:t>
            </a:r>
            <a:r>
              <a:rPr lang="en-US" sz="1200" dirty="0" smtClean="0"/>
              <a:t>But above all these things put on ___________, which is the __________of ________________. </a:t>
            </a:r>
            <a:r>
              <a:rPr lang="en-US" sz="1200" baseline="30000" dirty="0" smtClean="0"/>
              <a:t>15 </a:t>
            </a:r>
            <a:r>
              <a:rPr lang="en-US" sz="1200" dirty="0" smtClean="0"/>
              <a:t>And let the peace of God _____________in your hearts, to which also you were called in one body; and be ________________. </a:t>
            </a:r>
            <a:r>
              <a:rPr lang="en-US" sz="1200" baseline="30000" dirty="0" smtClean="0"/>
              <a:t>16 </a:t>
            </a:r>
            <a:r>
              <a:rPr lang="en-US" sz="1200" dirty="0" smtClean="0"/>
              <a:t>Let the word of Christ dwell in you richly in all wisdom, teaching and admonishing one another in psalms and hymns and spiritual songs, singing with grace in your hearts to the Lord. </a:t>
            </a:r>
            <a:r>
              <a:rPr lang="en-US" sz="1200" baseline="30000" dirty="0" smtClean="0"/>
              <a:t>17 </a:t>
            </a:r>
            <a:r>
              <a:rPr lang="en-US" sz="1200" dirty="0" smtClean="0"/>
              <a:t>And whatever you do in word or deed, </a:t>
            </a:r>
            <a:r>
              <a:rPr lang="en-US" sz="1200" i="1" dirty="0" smtClean="0"/>
              <a:t>do</a:t>
            </a:r>
            <a:r>
              <a:rPr lang="en-US" sz="1200" dirty="0" smtClean="0"/>
              <a:t> all in the name of the Lord Jesus, giving thanks to God the Father through Him.”</a:t>
            </a:r>
          </a:p>
        </p:txBody>
      </p:sp>
      <p:sp>
        <p:nvSpPr>
          <p:cNvPr id="9" name="Oval 8"/>
          <p:cNvSpPr/>
          <p:nvPr/>
        </p:nvSpPr>
        <p:spPr>
          <a:xfrm>
            <a:off x="5334000" y="2895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11; pg 2               Paul’s Letter to Colossae, cont.	         Colossians 3-4</a:t>
            </a:r>
            <a:endParaRPr lang="en-US" sz="1500" dirty="0">
              <a:solidFill>
                <a:schemeClr val="tx1"/>
              </a:solidFill>
            </a:endParaRPr>
          </a:p>
        </p:txBody>
      </p:sp>
      <p:sp>
        <p:nvSpPr>
          <p:cNvPr id="8" name="TextBox 7"/>
          <p:cNvSpPr txBox="1"/>
          <p:nvPr/>
        </p:nvSpPr>
        <p:spPr>
          <a:xfrm>
            <a:off x="381000" y="838200"/>
            <a:ext cx="6172200" cy="8381917"/>
          </a:xfrm>
          <a:prstGeom prst="rect">
            <a:avLst/>
          </a:prstGeom>
          <a:noFill/>
        </p:spPr>
        <p:txBody>
          <a:bodyPr wrap="square" lIns="86493" tIns="43247" rIns="86493" bIns="43247" rtlCol="0">
            <a:spAutoFit/>
          </a:bodyPr>
          <a:lstStyle/>
          <a:p>
            <a:pPr hangingPunct="0"/>
            <a:r>
              <a:rPr lang="en-US" sz="1100" b="1" dirty="0" smtClean="0"/>
              <a:t>Colossians 3:18-4:6</a:t>
            </a:r>
          </a:p>
          <a:p>
            <a:pPr hangingPunct="0"/>
            <a:endParaRPr lang="en-US" sz="1100" dirty="0" smtClean="0"/>
          </a:p>
          <a:p>
            <a:pPr hangingPunct="0"/>
            <a:r>
              <a:rPr lang="en-US" sz="1100" dirty="0" smtClean="0"/>
              <a:t>7.  How are wives to submit to their husbands?  </a:t>
            </a:r>
          </a:p>
          <a:p>
            <a:pPr hangingPunct="0"/>
            <a:endParaRPr lang="en-US" sz="1100" dirty="0" smtClean="0"/>
          </a:p>
          <a:p>
            <a:pPr hangingPunct="0"/>
            <a:r>
              <a:rPr lang="en-US" sz="1100" dirty="0" smtClean="0"/>
              <a:t>8.  What two aspects should a husband observe towards his wife? </a:t>
            </a:r>
          </a:p>
          <a:p>
            <a:pPr hangingPunct="0"/>
            <a:endParaRPr lang="en-US" sz="1100" dirty="0" smtClean="0"/>
          </a:p>
          <a:p>
            <a:pPr hangingPunct="0"/>
            <a:r>
              <a:rPr lang="en-US" sz="1100" dirty="0" smtClean="0"/>
              <a:t>9.  How will children be pleasing to God?</a:t>
            </a:r>
          </a:p>
          <a:p>
            <a:pPr hangingPunct="0"/>
            <a:endParaRPr lang="en-US" sz="1100" dirty="0" smtClean="0"/>
          </a:p>
          <a:p>
            <a:pPr hangingPunct="0"/>
            <a:r>
              <a:rPr lang="en-US" sz="1100" b="1" dirty="0" smtClean="0"/>
              <a:t>Dictionary.com</a:t>
            </a:r>
            <a:r>
              <a:rPr lang="en-US" sz="1100" dirty="0" smtClean="0"/>
              <a:t>:  </a:t>
            </a:r>
            <a:r>
              <a:rPr lang="en-US" sz="1100" b="1" dirty="0" smtClean="0"/>
              <a:t>Provoke</a:t>
            </a:r>
            <a:r>
              <a:rPr lang="en-US" sz="1100" dirty="0" smtClean="0"/>
              <a:t> - to anger, enrage, exasperate, to stir up, arouse, or call forth feelings, to incite or stimulate a person to action. </a:t>
            </a:r>
          </a:p>
          <a:p>
            <a:pPr hangingPunct="0"/>
            <a:endParaRPr lang="en-US" sz="1100" dirty="0" smtClean="0"/>
          </a:p>
          <a:p>
            <a:pPr hangingPunct="0"/>
            <a:r>
              <a:rPr lang="en-US" sz="1100" dirty="0" smtClean="0"/>
              <a:t>10.  What might occur if a father provokes a child? </a:t>
            </a:r>
          </a:p>
          <a:p>
            <a:pPr hangingPunct="0"/>
            <a:endParaRPr lang="en-US" sz="1100" dirty="0" smtClean="0"/>
          </a:p>
          <a:p>
            <a:pPr hangingPunct="0"/>
            <a:endParaRPr lang="en-US" sz="1100" dirty="0" smtClean="0"/>
          </a:p>
          <a:p>
            <a:pPr hangingPunct="0"/>
            <a:r>
              <a:rPr lang="en-US" sz="1100" dirty="0" smtClean="0"/>
              <a:t>11.  Bondservants are to obey their masters with what kind of heart? </a:t>
            </a:r>
          </a:p>
          <a:p>
            <a:pPr hangingPunct="0"/>
            <a:endParaRPr lang="en-US" sz="1100" dirty="0" smtClean="0"/>
          </a:p>
          <a:p>
            <a:r>
              <a:rPr lang="en-US" sz="1100" b="1" dirty="0" smtClean="0"/>
              <a:t>Class</a:t>
            </a:r>
            <a:r>
              <a:rPr lang="en-US" sz="1100" dirty="0" smtClean="0"/>
              <a:t> </a:t>
            </a:r>
            <a:r>
              <a:rPr lang="en-US" sz="1100" b="1" dirty="0" smtClean="0"/>
              <a:t>Discussion</a:t>
            </a:r>
            <a:r>
              <a:rPr lang="en-US" sz="1100" dirty="0" smtClean="0"/>
              <a:t>:  Col 3:23-4:6 “And whatever you do, do it heartily, as to the Lord and not to men, </a:t>
            </a:r>
            <a:r>
              <a:rPr lang="en-US" sz="1100" baseline="30000" dirty="0" smtClean="0"/>
              <a:t>24 </a:t>
            </a:r>
            <a:r>
              <a:rPr lang="en-US" sz="1100" dirty="0" smtClean="0"/>
              <a:t>knowing that from the Lord you will receive the reward of the inheritance; for</a:t>
            </a:r>
            <a:r>
              <a:rPr lang="en-US" sz="1100" baseline="30000" dirty="0" smtClean="0"/>
              <a:t> </a:t>
            </a:r>
            <a:r>
              <a:rPr lang="en-US" sz="1100" dirty="0" smtClean="0"/>
              <a:t>you serve the Lord Christ. </a:t>
            </a:r>
            <a:r>
              <a:rPr lang="en-US" sz="1100" baseline="30000" dirty="0" smtClean="0"/>
              <a:t>25 </a:t>
            </a:r>
            <a:r>
              <a:rPr lang="en-US" sz="1100" dirty="0" smtClean="0"/>
              <a:t>But he who does wrong will be repaid for what he has done, and there is no partiality.”</a:t>
            </a:r>
          </a:p>
          <a:p>
            <a:endParaRPr lang="en-US" sz="1100" dirty="0" smtClean="0"/>
          </a:p>
          <a:p>
            <a:r>
              <a:rPr lang="en-US" sz="1100" dirty="0" smtClean="0"/>
              <a:t>Many times verse 23 is quoted to cover every activity known to man inside and outside of spirituality.  Balance this thought with verse 3:24 and 4:5; what activities really fall into the category of receiving the reward and service to the Lord?</a:t>
            </a:r>
          </a:p>
          <a:p>
            <a:pPr hangingPunct="0"/>
            <a:endParaRPr lang="en-US" sz="1100" dirty="0" smtClean="0"/>
          </a:p>
          <a:p>
            <a:pPr hangingPunct="0"/>
            <a:endParaRPr lang="en-US" sz="1100" dirty="0" smtClean="0"/>
          </a:p>
          <a:p>
            <a:pPr marL="228600" indent="-228600" hangingPunct="0">
              <a:buAutoNum type="arabicPeriod" startAt="12"/>
            </a:pPr>
            <a:r>
              <a:rPr lang="en-US" sz="1100" dirty="0" smtClean="0"/>
              <a:t>Paul encourages them to keep up  vigilant prayer.  What does he request of their prayers for his work? </a:t>
            </a:r>
          </a:p>
          <a:p>
            <a:pPr marL="228600" indent="-228600" hangingPunct="0"/>
            <a:endParaRPr lang="en-US" sz="1100" dirty="0" smtClean="0"/>
          </a:p>
          <a:p>
            <a:pPr hangingPunct="0"/>
            <a:r>
              <a:rPr lang="en-US" sz="1100" dirty="0" smtClean="0"/>
              <a:t>13.  Why are they to walk in wisdom and their speech be graceful and seasoned with salt?  </a:t>
            </a:r>
          </a:p>
          <a:p>
            <a:pPr hangingPunct="0"/>
            <a:endParaRPr lang="en-US" sz="1100" dirty="0" smtClean="0"/>
          </a:p>
          <a:p>
            <a:pPr hangingPunct="0"/>
            <a:endParaRPr lang="en-US" sz="1100" dirty="0" smtClean="0"/>
          </a:p>
          <a:p>
            <a:pPr hangingPunct="0"/>
            <a:r>
              <a:rPr lang="en-US" sz="1100" b="1" dirty="0" smtClean="0"/>
              <a:t>Colossians</a:t>
            </a:r>
            <a:r>
              <a:rPr lang="en-US" sz="1100" dirty="0" smtClean="0"/>
              <a:t> </a:t>
            </a:r>
            <a:r>
              <a:rPr lang="en-US" sz="1100" b="1" dirty="0" smtClean="0"/>
              <a:t>4:7-18</a:t>
            </a:r>
          </a:p>
          <a:p>
            <a:pPr hangingPunct="0"/>
            <a:endParaRPr lang="en-US" sz="1100" dirty="0" smtClean="0"/>
          </a:p>
          <a:p>
            <a:pPr hangingPunct="0"/>
            <a:r>
              <a:rPr lang="en-US" sz="1100" dirty="0" smtClean="0"/>
              <a:t>14.  What comment does Paul make about Aristarchus, Mark, and Justus?  </a:t>
            </a:r>
          </a:p>
          <a:p>
            <a:pPr hangingPunct="0"/>
            <a:endParaRPr lang="en-US" sz="1100" dirty="0" smtClean="0"/>
          </a:p>
          <a:p>
            <a:pPr hangingPunct="0"/>
            <a:endParaRPr lang="en-US" sz="1100" dirty="0" smtClean="0"/>
          </a:p>
          <a:p>
            <a:pPr hangingPunct="0"/>
            <a:r>
              <a:rPr lang="en-US" sz="1100" dirty="0" smtClean="0"/>
              <a:t>15.  </a:t>
            </a:r>
            <a:r>
              <a:rPr lang="en-US" sz="1100" b="1" dirty="0" smtClean="0"/>
              <a:t>Connecting</a:t>
            </a:r>
            <a:r>
              <a:rPr lang="en-US" sz="1100" dirty="0" smtClean="0"/>
              <a:t> </a:t>
            </a:r>
            <a:r>
              <a:rPr lang="en-US" sz="1100" b="1" dirty="0" smtClean="0"/>
              <a:t>the</a:t>
            </a:r>
            <a:r>
              <a:rPr lang="en-US" sz="1100" dirty="0" smtClean="0"/>
              <a:t> </a:t>
            </a:r>
            <a:r>
              <a:rPr lang="en-US" sz="1100" b="1" dirty="0" smtClean="0"/>
              <a:t>Dots</a:t>
            </a:r>
            <a:r>
              <a:rPr lang="en-US" sz="1100" dirty="0" smtClean="0"/>
              <a:t>:  What happened between Paul and Mark the cousin of Barnabas?</a:t>
            </a:r>
          </a:p>
          <a:p>
            <a:pPr hangingPunct="0"/>
            <a:endParaRPr lang="en-US" sz="1100" dirty="0" smtClean="0"/>
          </a:p>
          <a:p>
            <a:pPr hangingPunct="0"/>
            <a:endParaRPr lang="en-US" sz="1100" dirty="0" smtClean="0"/>
          </a:p>
          <a:p>
            <a:pPr marL="230188" indent="-230188" hangingPunct="0"/>
            <a:r>
              <a:rPr lang="en-US" sz="1100" dirty="0" smtClean="0"/>
              <a:t>16.  </a:t>
            </a:r>
            <a:r>
              <a:rPr lang="en-US" sz="1100" b="1" dirty="0" smtClean="0"/>
              <a:t>Think</a:t>
            </a:r>
            <a:r>
              <a:rPr lang="en-US" sz="1100" dirty="0" smtClean="0"/>
              <a:t>:  Now, as a faithful helper of Paul, what can you know that took place in the heart of Paul towards Mark?</a:t>
            </a:r>
          </a:p>
          <a:p>
            <a:pPr hangingPunct="0"/>
            <a:endParaRPr lang="en-US" sz="1100" dirty="0" smtClean="0"/>
          </a:p>
          <a:p>
            <a:pPr hangingPunct="0"/>
            <a:r>
              <a:rPr lang="en-US" sz="1100" dirty="0" smtClean="0"/>
              <a:t>17.  Using your Bible’s concordance:  Where have we heard of this brother, </a:t>
            </a:r>
            <a:r>
              <a:rPr lang="en-US" sz="1100" dirty="0" err="1" smtClean="0"/>
              <a:t>Archippus</a:t>
            </a:r>
            <a:r>
              <a:rPr lang="en-US" sz="1100" dirty="0" smtClean="0"/>
              <a:t>, before?  </a:t>
            </a:r>
          </a:p>
          <a:p>
            <a:pPr hangingPunct="0"/>
            <a:endParaRPr lang="en-US" sz="1100" dirty="0" smtClean="0"/>
          </a:p>
          <a:p>
            <a:pPr hangingPunct="0"/>
            <a:r>
              <a:rPr lang="en-US" sz="1100" dirty="0" smtClean="0"/>
              <a:t>18.  Paul writes the salutation of this letter with his own hand and asks them to remember what? </a:t>
            </a:r>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                           </a:t>
            </a:r>
            <a:r>
              <a:rPr lang="en-US" sz="1500" dirty="0">
                <a:solidFill>
                  <a:schemeClr val="tx1"/>
                </a:solidFill>
              </a:rPr>
              <a:t>During Paul’s Third Journey        </a:t>
            </a:r>
            <a:r>
              <a:rPr lang="en-US" sz="1500" dirty="0" smtClean="0">
                <a:solidFill>
                  <a:schemeClr val="tx1"/>
                </a:solidFill>
              </a:rPr>
              <a:t>           Acts 20:3b-21:15       	                  Paul’s Third Journey Concludes</a:t>
            </a:r>
            <a:endParaRPr lang="en-US" sz="1500" dirty="0">
              <a:solidFill>
                <a:schemeClr val="tx1"/>
              </a:solidFill>
            </a:endParaRPr>
          </a:p>
        </p:txBody>
      </p:sp>
      <p:sp>
        <p:nvSpPr>
          <p:cNvPr id="5" name="TextBox 4"/>
          <p:cNvSpPr txBox="1"/>
          <p:nvPr/>
        </p:nvSpPr>
        <p:spPr>
          <a:xfrm>
            <a:off x="357188" y="796642"/>
            <a:ext cx="6248400" cy="1272278"/>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When we left Acts to study 2 Corinthians, Paul was in Ephesus enduring the great uproar over the goddess Diana.  A certain man named Demetrius, a silversmith, who made silver shrines of Diana, made his profit fashioning images of the goddess.  He stirred up the city by saying not only that the teachings of the Way threatened the trade of the silversmiths but also that he feared the magnificence of Diana and her temple would be destroyed.  The city was in chaos crying out, “Great is Diana of the Ephesians!”  Paul left the situation, went to Macedonia , then Greece.  Staying there three months, he wrote the letter to the Romans.  We continue here with our study in Acts.</a:t>
            </a:r>
            <a:endParaRPr lang="en-US" sz="1100" dirty="0"/>
          </a:p>
        </p:txBody>
      </p:sp>
      <p:sp>
        <p:nvSpPr>
          <p:cNvPr id="4" name="TextBox 3"/>
          <p:cNvSpPr txBox="1"/>
          <p:nvPr/>
        </p:nvSpPr>
        <p:spPr>
          <a:xfrm>
            <a:off x="304800" y="3824460"/>
            <a:ext cx="6286500" cy="5090940"/>
          </a:xfrm>
          <a:prstGeom prst="rect">
            <a:avLst/>
          </a:prstGeom>
          <a:noFill/>
        </p:spPr>
        <p:txBody>
          <a:bodyPr wrap="square" lIns="86493" tIns="43247" rIns="86493" bIns="43247" rtlCol="0">
            <a:spAutoFit/>
          </a:bodyPr>
          <a:lstStyle/>
          <a:p>
            <a:pPr hangingPunct="0"/>
            <a:r>
              <a:rPr lang="en-US" sz="1200" b="1" dirty="0" smtClean="0"/>
              <a:t>Acts 20:3b-6</a:t>
            </a:r>
            <a:endParaRPr lang="en-US" sz="1200" dirty="0"/>
          </a:p>
          <a:p>
            <a:pPr hangingPunct="0"/>
            <a:endParaRPr lang="en-US" sz="800" dirty="0"/>
          </a:p>
          <a:p>
            <a:pPr hangingPunct="0"/>
            <a:r>
              <a:rPr lang="en-US" sz="1200" dirty="0" smtClean="0"/>
              <a:t>1.  What drives Paul back through Macedonia? </a:t>
            </a:r>
          </a:p>
          <a:p>
            <a:pPr hangingPunct="0"/>
            <a:endParaRPr lang="en-US" sz="1200" dirty="0"/>
          </a:p>
          <a:p>
            <a:pPr hangingPunct="0"/>
            <a:r>
              <a:rPr lang="en-US" sz="1200" dirty="0" smtClean="0"/>
              <a:t>2.  Take note of which men traveled ahead of Paul.  Where do they wait for him?</a:t>
            </a:r>
          </a:p>
          <a:p>
            <a:pPr hangingPunct="0"/>
            <a:endParaRPr lang="en-US" sz="1200" dirty="0"/>
          </a:p>
          <a:p>
            <a:pPr marL="171450" indent="-171450" hangingPunct="0"/>
            <a:r>
              <a:rPr lang="en-US" sz="1200" dirty="0" smtClean="0"/>
              <a:t>3.  Connect the Dots:  What are the days of the unleavened bread and what do they precede?  Ex. 12:14-20 [Hint:  The feast runs parallel to the event recorded in Ex. 12:1-14]</a:t>
            </a:r>
          </a:p>
          <a:p>
            <a:pPr hangingPunct="0"/>
            <a:endParaRPr lang="en-US" sz="1200" dirty="0" smtClean="0"/>
          </a:p>
          <a:p>
            <a:pPr hangingPunct="0"/>
            <a:endParaRPr lang="en-US" sz="1200" dirty="0" smtClean="0"/>
          </a:p>
          <a:p>
            <a:pPr hangingPunct="0"/>
            <a:endParaRPr lang="en-US" sz="1200" dirty="0"/>
          </a:p>
          <a:p>
            <a:pPr marL="171450" indent="-171450" hangingPunct="0"/>
            <a:r>
              <a:rPr lang="en-US" sz="1200" dirty="0" smtClean="0"/>
              <a:t>4.  Luke is apparently with Paul when he records, “after five days we met them at Troas”.  How long did they stay there? </a:t>
            </a:r>
          </a:p>
          <a:p>
            <a:pPr hangingPunct="0"/>
            <a:endParaRPr lang="en-US" sz="1200" dirty="0"/>
          </a:p>
          <a:p>
            <a:pPr hangingPunct="0"/>
            <a:r>
              <a:rPr lang="en-US" sz="1200" b="1" dirty="0" smtClean="0"/>
              <a:t>Acts</a:t>
            </a:r>
            <a:r>
              <a:rPr lang="en-US" sz="1200" dirty="0" smtClean="0"/>
              <a:t> </a:t>
            </a:r>
            <a:r>
              <a:rPr lang="en-US" sz="1200" b="1" dirty="0" smtClean="0"/>
              <a:t>20:7-12</a:t>
            </a:r>
          </a:p>
          <a:p>
            <a:pPr hangingPunct="0"/>
            <a:endParaRPr lang="en-US" sz="800" dirty="0"/>
          </a:p>
          <a:p>
            <a:pPr hangingPunct="0"/>
            <a:r>
              <a:rPr lang="en-US" sz="1200" dirty="0" smtClean="0"/>
              <a:t>5.  What day of the week are we in? </a:t>
            </a:r>
          </a:p>
          <a:p>
            <a:pPr hangingPunct="0"/>
            <a:endParaRPr lang="en-US" sz="1200" dirty="0"/>
          </a:p>
          <a:p>
            <a:pPr hangingPunct="0"/>
            <a:r>
              <a:rPr lang="en-US" sz="1200" dirty="0" smtClean="0"/>
              <a:t>6.  Why were they assembled?  </a:t>
            </a:r>
          </a:p>
          <a:p>
            <a:pPr hangingPunct="0"/>
            <a:endParaRPr lang="en-US" sz="1200" dirty="0"/>
          </a:p>
          <a:p>
            <a:pPr hangingPunct="0"/>
            <a:r>
              <a:rPr lang="en-US" sz="1200" dirty="0" smtClean="0"/>
              <a:t>7.  Who is preaching? </a:t>
            </a:r>
          </a:p>
          <a:p>
            <a:pPr hangingPunct="0"/>
            <a:r>
              <a:rPr lang="en-US" sz="1200" dirty="0" smtClean="0"/>
              <a:t>8.  What portion of the day are they in?</a:t>
            </a:r>
          </a:p>
          <a:p>
            <a:pPr hangingPunct="0"/>
            <a:r>
              <a:rPr lang="en-US" sz="1200" dirty="0" smtClean="0"/>
              <a:t>9.  Who fell asleep sitting in the window and what happened to him?  </a:t>
            </a:r>
          </a:p>
          <a:p>
            <a:pPr hangingPunct="0"/>
            <a:endParaRPr lang="en-US" sz="1200" dirty="0"/>
          </a:p>
          <a:p>
            <a:pPr hangingPunct="0"/>
            <a:r>
              <a:rPr lang="en-US" sz="1200" dirty="0" smtClean="0"/>
              <a:t>10.  What did Paul do?  </a:t>
            </a:r>
          </a:p>
          <a:p>
            <a:pPr hangingPunct="0"/>
            <a:endParaRPr lang="en-US" sz="1200" dirty="0"/>
          </a:p>
          <a:p>
            <a:pPr hangingPunct="0"/>
            <a:r>
              <a:rPr lang="en-US" sz="1200" dirty="0" smtClean="0"/>
              <a:t>They talked until the early hours of the morning and were greatly encouraged by the miracle that had been performed and that their young man had been raised from the dead.</a:t>
            </a:r>
            <a:endParaRPr lang="en-US" sz="1200" dirty="0"/>
          </a:p>
        </p:txBody>
      </p:sp>
      <p:pic>
        <p:nvPicPr>
          <p:cNvPr id="9" name="Picture 8" descr="third_missionary_journey.jpg"/>
          <p:cNvPicPr>
            <a:picLocks noChangeAspect="1"/>
          </p:cNvPicPr>
          <p:nvPr/>
        </p:nvPicPr>
        <p:blipFill>
          <a:blip r:embed="rId2" cstate="print"/>
          <a:stretch>
            <a:fillRect/>
          </a:stretch>
        </p:blipFill>
        <p:spPr>
          <a:xfrm>
            <a:off x="3657600" y="2057400"/>
            <a:ext cx="2952793" cy="1752600"/>
          </a:xfrm>
          <a:prstGeom prst="rect">
            <a:avLst/>
          </a:prstGeom>
        </p:spPr>
      </p:pic>
      <p:sp>
        <p:nvSpPr>
          <p:cNvPr id="10" name="TextBox 9"/>
          <p:cNvSpPr txBox="1"/>
          <p:nvPr/>
        </p:nvSpPr>
        <p:spPr>
          <a:xfrm>
            <a:off x="304800" y="2057400"/>
            <a:ext cx="3352800" cy="1754326"/>
          </a:xfrm>
          <a:prstGeom prst="rect">
            <a:avLst/>
          </a:prstGeom>
          <a:noFill/>
          <a:ln>
            <a:noFill/>
          </a:ln>
        </p:spPr>
        <p:txBody>
          <a:bodyPr wrap="square" rtlCol="0">
            <a:spAutoFit/>
          </a:bodyPr>
          <a:lstStyle/>
          <a:p>
            <a:r>
              <a:rPr lang="en-US" sz="1200" b="1" dirty="0" smtClean="0"/>
              <a:t>Characters</a:t>
            </a:r>
            <a:r>
              <a:rPr lang="en-US" sz="1200" dirty="0" smtClean="0"/>
              <a:t>:  Paul and his travel companions</a:t>
            </a:r>
          </a:p>
          <a:p>
            <a:r>
              <a:rPr lang="en-US" sz="1200" dirty="0" err="1" smtClean="0"/>
              <a:t>Eutychus</a:t>
            </a:r>
            <a:r>
              <a:rPr lang="en-US" sz="1200" dirty="0" smtClean="0"/>
              <a:t>, </a:t>
            </a:r>
            <a:r>
              <a:rPr lang="en-US" sz="1200" dirty="0" err="1" smtClean="0"/>
              <a:t>Ephesian</a:t>
            </a:r>
            <a:r>
              <a:rPr lang="en-US" sz="1200" dirty="0" smtClean="0"/>
              <a:t> elders, many brethren, Philip, the prophet </a:t>
            </a:r>
            <a:r>
              <a:rPr lang="en-US" sz="1200" dirty="0" err="1" smtClean="0"/>
              <a:t>Agabus</a:t>
            </a:r>
            <a:endParaRPr lang="en-US" sz="1200" dirty="0" smtClean="0"/>
          </a:p>
          <a:p>
            <a:r>
              <a:rPr lang="en-US" sz="1200" b="1" dirty="0" smtClean="0"/>
              <a:t>Regions</a:t>
            </a:r>
            <a:r>
              <a:rPr lang="en-US" sz="1200" dirty="0" smtClean="0"/>
              <a:t>:  Acts 20, Leaving Greece, traveling through Macedonia.  Acts 21, Phoenicia, Syria.</a:t>
            </a:r>
          </a:p>
          <a:p>
            <a:endParaRPr lang="en-US" sz="1200" dirty="0" smtClean="0"/>
          </a:p>
          <a:p>
            <a:r>
              <a:rPr lang="en-US" sz="1200" b="1" dirty="0" smtClean="0"/>
              <a:t>Cities:</a:t>
            </a:r>
            <a:r>
              <a:rPr lang="en-US" sz="1200" dirty="0" smtClean="0"/>
              <a:t> Acts 20, Leaving Philippi, Troas, Miletus. Acts 21:1, Cos, Rhodes, </a:t>
            </a:r>
            <a:r>
              <a:rPr lang="en-US" sz="1200" dirty="0" err="1" smtClean="0"/>
              <a:t>Patara</a:t>
            </a:r>
            <a:r>
              <a:rPr lang="en-US" sz="1200" dirty="0" smtClean="0"/>
              <a:t>, </a:t>
            </a:r>
            <a:r>
              <a:rPr lang="en-US" sz="1200" dirty="0" err="1" smtClean="0"/>
              <a:t>Tyre</a:t>
            </a:r>
            <a:r>
              <a:rPr lang="en-US" sz="1200" dirty="0" smtClean="0"/>
              <a:t>, </a:t>
            </a:r>
          </a:p>
          <a:p>
            <a:r>
              <a:rPr lang="en-US" sz="1200" dirty="0" err="1" smtClean="0"/>
              <a:t>Ptolemais</a:t>
            </a:r>
            <a:r>
              <a:rPr lang="en-US" sz="1200" dirty="0" smtClean="0"/>
              <a:t>, Caesarea, Jerusalem.</a:t>
            </a:r>
            <a:endParaRPr 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12                              Paul’s Letter to Ephesus	          Ephesians 1-2</a:t>
            </a:r>
            <a:endParaRPr lang="en-US" sz="1500" dirty="0">
              <a:solidFill>
                <a:schemeClr val="tx1"/>
              </a:solidFill>
            </a:endParaRPr>
          </a:p>
        </p:txBody>
      </p:sp>
      <p:sp>
        <p:nvSpPr>
          <p:cNvPr id="5" name="TextBox 4"/>
          <p:cNvSpPr txBox="1"/>
          <p:nvPr/>
        </p:nvSpPr>
        <p:spPr>
          <a:xfrm>
            <a:off x="381000" y="762000"/>
            <a:ext cx="6248400" cy="2118664"/>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 Our study of Colossians showed several things.  We understood that we can be pleasing to God.  We should have that goal and walk worthy to achieve it.  Paul reviewed the sacrificial death of Christ and made it clear that when He died, He nailed the old law to the cross.  They were no longer to be judged by it, nor are we today.  Our practical lives should be lived ‘as unto the Lord’ recognizing Him as our head.  Because believers are alive in Him, are rooted in Him, and are complete in Him, it would be completely inconsistent for us to live our lives without Him day to day.  </a:t>
            </a:r>
          </a:p>
          <a:p>
            <a:r>
              <a:rPr lang="en-US" sz="1200" b="1" dirty="0" smtClean="0"/>
              <a:t>Preview</a:t>
            </a:r>
            <a:r>
              <a:rPr lang="en-US" sz="1200" dirty="0" smtClean="0"/>
              <a:t>:  The letter to the Ephesians will be much the same.  Chapters 1-3 will be devoted to a discussion of what God has done through his Son and thus, the blessings that Christians receive.  Therefore, since Christians have received so great a blessing, chapters 4-6 will be a call to live for the Lord.</a:t>
            </a:r>
            <a:endParaRPr lang="en-US" sz="1200" dirty="0"/>
          </a:p>
        </p:txBody>
      </p:sp>
      <p:sp>
        <p:nvSpPr>
          <p:cNvPr id="7" name="TextBox 6"/>
          <p:cNvSpPr txBox="1"/>
          <p:nvPr/>
        </p:nvSpPr>
        <p:spPr>
          <a:xfrm>
            <a:off x="381000" y="2895600"/>
            <a:ext cx="3352800" cy="830997"/>
          </a:xfrm>
          <a:prstGeom prst="rect">
            <a:avLst/>
          </a:prstGeom>
          <a:noFill/>
          <a:ln>
            <a:solidFill>
              <a:schemeClr val="tx1"/>
            </a:solidFill>
          </a:ln>
        </p:spPr>
        <p:txBody>
          <a:bodyPr wrap="square" rtlCol="0">
            <a:spAutoFit/>
          </a:bodyPr>
          <a:lstStyle/>
          <a:p>
            <a:r>
              <a:rPr lang="en-US" sz="1200" b="1" dirty="0" smtClean="0"/>
              <a:t>Characters and Locations</a:t>
            </a:r>
            <a:r>
              <a:rPr lang="en-US" sz="1200" dirty="0" smtClean="0"/>
              <a:t>:  </a:t>
            </a:r>
          </a:p>
          <a:p>
            <a:r>
              <a:rPr lang="en-US" sz="1200" dirty="0" smtClean="0"/>
              <a:t>Paul and Timothy in Rome.  The church in Ephesus located in Asia Minor made up of primarily Gentiles.</a:t>
            </a:r>
          </a:p>
        </p:txBody>
      </p:sp>
      <p:pic>
        <p:nvPicPr>
          <p:cNvPr id="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3733800" y="2895600"/>
            <a:ext cx="2895784" cy="1710957"/>
          </a:xfrm>
          <a:prstGeom prst="rect">
            <a:avLst/>
          </a:prstGeom>
          <a:noFill/>
        </p:spPr>
      </p:pic>
      <p:sp>
        <p:nvSpPr>
          <p:cNvPr id="10" name="Oval 9"/>
          <p:cNvSpPr/>
          <p:nvPr/>
        </p:nvSpPr>
        <p:spPr>
          <a:xfrm>
            <a:off x="5257800" y="33528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733800"/>
            <a:ext cx="3429000" cy="826002"/>
          </a:xfrm>
          <a:prstGeom prst="rect">
            <a:avLst/>
          </a:prstGeom>
          <a:noFill/>
        </p:spPr>
        <p:txBody>
          <a:bodyPr wrap="square" lIns="86493" tIns="43247" rIns="86493" bIns="43247" rtlCol="0">
            <a:spAutoFit/>
          </a:bodyPr>
          <a:lstStyle/>
          <a:p>
            <a:r>
              <a:rPr lang="en-US" sz="1200" b="1" dirty="0" smtClean="0"/>
              <a:t>Ephesians</a:t>
            </a:r>
            <a:r>
              <a:rPr lang="en-US" sz="1200" dirty="0" smtClean="0"/>
              <a:t> </a:t>
            </a:r>
            <a:r>
              <a:rPr lang="en-US" sz="1200" b="1" dirty="0" smtClean="0"/>
              <a:t>1:1</a:t>
            </a:r>
            <a:r>
              <a:rPr lang="en-US" sz="1200" dirty="0" smtClean="0"/>
              <a:t>  Paul, an apostle of Jesus Christ by the will of God, To the saints who are in Ephesus, and faithful in Christ Jesus: </a:t>
            </a:r>
            <a:r>
              <a:rPr lang="en-US" sz="1200" baseline="30000" dirty="0" smtClean="0"/>
              <a:t>2 </a:t>
            </a:r>
            <a:r>
              <a:rPr lang="en-US" sz="1200" dirty="0" smtClean="0"/>
              <a:t>Grace to you and peace from God our Father and the Lord Jesus Christ.</a:t>
            </a:r>
            <a:endParaRPr lang="en-US" sz="800" dirty="0" smtClean="0"/>
          </a:p>
        </p:txBody>
      </p:sp>
      <p:sp>
        <p:nvSpPr>
          <p:cNvPr id="8" name="TextBox 7"/>
          <p:cNvSpPr txBox="1"/>
          <p:nvPr/>
        </p:nvSpPr>
        <p:spPr>
          <a:xfrm>
            <a:off x="381000" y="4709809"/>
            <a:ext cx="6248400" cy="3903768"/>
          </a:xfrm>
          <a:prstGeom prst="rect">
            <a:avLst/>
          </a:prstGeom>
          <a:noFill/>
        </p:spPr>
        <p:txBody>
          <a:bodyPr wrap="square" lIns="86493" tIns="43247" rIns="86493" bIns="43247" rtlCol="0">
            <a:spAutoFit/>
          </a:bodyPr>
          <a:lstStyle/>
          <a:p>
            <a:r>
              <a:rPr lang="en-US" sz="1200" dirty="0" smtClean="0"/>
              <a:t>Read the following Bible text for clarification of the pronouns.</a:t>
            </a:r>
          </a:p>
          <a:p>
            <a:endParaRPr lang="en-US" sz="800" dirty="0" smtClean="0"/>
          </a:p>
          <a:p>
            <a:r>
              <a:rPr lang="en-US" sz="1200" b="1" dirty="0" smtClean="0"/>
              <a:t>Eph</a:t>
            </a:r>
            <a:r>
              <a:rPr lang="en-US" sz="1200" dirty="0" smtClean="0"/>
              <a:t> </a:t>
            </a:r>
            <a:r>
              <a:rPr lang="en-US" sz="1200" b="1" dirty="0" smtClean="0"/>
              <a:t>1:3-14</a:t>
            </a:r>
            <a:r>
              <a:rPr lang="en-US" sz="1200" dirty="0" smtClean="0"/>
              <a:t>  “Blessed </a:t>
            </a:r>
            <a:r>
              <a:rPr lang="en-US" sz="1200" i="1" dirty="0" smtClean="0"/>
              <a:t>be</a:t>
            </a:r>
            <a:r>
              <a:rPr lang="en-US" sz="1200" dirty="0" smtClean="0"/>
              <a:t> the God and Father of our Lord Jesus Christ, who has blessed us with every spiritual blessing in the heavenly </a:t>
            </a:r>
            <a:r>
              <a:rPr lang="en-US" sz="1200" i="1" dirty="0" smtClean="0"/>
              <a:t>places</a:t>
            </a:r>
            <a:r>
              <a:rPr lang="en-US" sz="1200" dirty="0" smtClean="0"/>
              <a:t> in Christ, </a:t>
            </a:r>
            <a:r>
              <a:rPr lang="en-US" sz="1200" baseline="30000" dirty="0" smtClean="0"/>
              <a:t>4 </a:t>
            </a:r>
            <a:r>
              <a:rPr lang="en-US" sz="1200" dirty="0" smtClean="0"/>
              <a:t>just as [God] chose us in [Christ] before the foundation of the world, that we should be holy and without blame before [God]. In love, </a:t>
            </a:r>
            <a:r>
              <a:rPr lang="en-US" sz="1200" baseline="30000" dirty="0" smtClean="0"/>
              <a:t>5</a:t>
            </a:r>
            <a:r>
              <a:rPr lang="en-US" sz="1200" dirty="0" smtClean="0"/>
              <a:t>[God] predestined us to adoption as sons by Jesus Christ to [God], according to the good pleasure of [God’s] will, </a:t>
            </a:r>
            <a:r>
              <a:rPr lang="en-US" sz="1200" baseline="30000" dirty="0" smtClean="0"/>
              <a:t>6 </a:t>
            </a:r>
            <a:r>
              <a:rPr lang="en-US" sz="1200" dirty="0" smtClean="0"/>
              <a:t>to the praise of the glory of [God’s] grace, which [God] freely bestowed on us in the Beloved (Jesus).  </a:t>
            </a:r>
            <a:r>
              <a:rPr lang="en-US" sz="1200" baseline="30000" dirty="0" smtClean="0"/>
              <a:t>7 </a:t>
            </a:r>
            <a:r>
              <a:rPr lang="en-US" sz="1200" dirty="0" smtClean="0"/>
              <a:t>In [Jesus] we have redemption through [Jesus’] blood, the forgiveness of sins, according to the riches of [God’s] grace </a:t>
            </a:r>
            <a:r>
              <a:rPr lang="en-US" sz="1200" baseline="30000" dirty="0" smtClean="0"/>
              <a:t>8 </a:t>
            </a:r>
            <a:r>
              <a:rPr lang="en-US" sz="1200" dirty="0" smtClean="0"/>
              <a:t>which [God] made to abound toward us.  In all wisdom and prudence, </a:t>
            </a:r>
            <a:r>
              <a:rPr lang="en-US" sz="1200" baseline="30000" dirty="0" smtClean="0"/>
              <a:t>9 </a:t>
            </a:r>
            <a:r>
              <a:rPr lang="en-US" sz="1200" dirty="0" smtClean="0"/>
              <a:t>[God] made known to us the mystery of [God’s] will, according to [God’s] good pleasure which [God] purposed in [Himself], </a:t>
            </a:r>
            <a:r>
              <a:rPr lang="en-US" sz="1200" baseline="30000" dirty="0" smtClean="0"/>
              <a:t>10 </a:t>
            </a:r>
            <a:r>
              <a:rPr lang="en-US" sz="1200" dirty="0" smtClean="0"/>
              <a:t>that in the dispensation of the fullness of the times [God] might gather together in one all things in Christ, both which are in heaven and which are on earth; even in [Christ], </a:t>
            </a:r>
            <a:r>
              <a:rPr lang="en-US" sz="1200" baseline="30000" dirty="0" smtClean="0"/>
              <a:t>11 </a:t>
            </a:r>
            <a:r>
              <a:rPr lang="en-US" sz="1200" dirty="0" smtClean="0"/>
              <a:t>in whom also we have obtained an inheritance, being predestined according to the purpose of [God] who works all things according to the counsel of His will, </a:t>
            </a:r>
            <a:r>
              <a:rPr lang="en-US" sz="1200" baseline="30000" dirty="0" smtClean="0"/>
              <a:t>12 </a:t>
            </a:r>
            <a:r>
              <a:rPr lang="en-US" sz="1200" dirty="0" smtClean="0"/>
              <a:t>that we who first trusted in Christ should be to the praise of [God’s] glory.  </a:t>
            </a:r>
            <a:r>
              <a:rPr lang="en-US" sz="1200" baseline="30000" dirty="0" smtClean="0"/>
              <a:t>13 </a:t>
            </a:r>
            <a:r>
              <a:rPr lang="en-US" sz="1200" dirty="0" smtClean="0"/>
              <a:t>In [Christ] you also</a:t>
            </a:r>
            <a:r>
              <a:rPr lang="en-US" sz="1200" i="1" dirty="0" smtClean="0"/>
              <a:t>,</a:t>
            </a:r>
            <a:r>
              <a:rPr lang="en-US" sz="1200" dirty="0" smtClean="0"/>
              <a:t> after you heard the word of truth, the gospel of your salvation; in [Christ] also, </a:t>
            </a:r>
            <a:r>
              <a:rPr lang="en-US" sz="1200" i="1" dirty="0" smtClean="0"/>
              <a:t>after</a:t>
            </a:r>
            <a:r>
              <a:rPr lang="en-US" sz="1200" dirty="0" smtClean="0"/>
              <a:t> having believed, you were sealed with the Holy Spirit of promise, </a:t>
            </a:r>
            <a:r>
              <a:rPr lang="en-US" sz="1200" baseline="30000" dirty="0" smtClean="0"/>
              <a:t>14 </a:t>
            </a:r>
            <a:r>
              <a:rPr lang="en-US" sz="1200" dirty="0" smtClean="0"/>
              <a:t>Who is the guarantee of our inheritance until the redemption of the purchased possession, to the praise of [God’s] glory.”</a:t>
            </a:r>
          </a:p>
          <a:p>
            <a:endParaRPr lang="en-US" sz="1200" dirty="0" smtClean="0"/>
          </a:p>
          <a:p>
            <a:pPr marL="174625" indent="-174625"/>
            <a:r>
              <a:rPr lang="en-US" sz="1200" dirty="0" smtClean="0"/>
              <a:t>1.  Writing to this Gentile church, what does Paul say that expresses that the Gentiles were not an afterthought?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12; pg 2                    Paul’s Letter to Ephesus	          Ephesians 1-2</a:t>
            </a:r>
            <a:endParaRPr lang="en-US" sz="1500" dirty="0">
              <a:solidFill>
                <a:schemeClr val="tx1"/>
              </a:solidFill>
            </a:endParaRPr>
          </a:p>
        </p:txBody>
      </p:sp>
      <p:sp>
        <p:nvSpPr>
          <p:cNvPr id="8" name="TextBox 7"/>
          <p:cNvSpPr txBox="1"/>
          <p:nvPr/>
        </p:nvSpPr>
        <p:spPr>
          <a:xfrm>
            <a:off x="381000" y="762000"/>
            <a:ext cx="6248400" cy="8027974"/>
          </a:xfrm>
          <a:prstGeom prst="rect">
            <a:avLst/>
          </a:prstGeom>
          <a:noFill/>
        </p:spPr>
        <p:txBody>
          <a:bodyPr wrap="square" lIns="86493" tIns="43247" rIns="86493" bIns="43247" rtlCol="0">
            <a:spAutoFit/>
          </a:bodyPr>
          <a:lstStyle/>
          <a:p>
            <a:r>
              <a:rPr lang="en-US" sz="1200" dirty="0" smtClean="0"/>
              <a:t>2. How did God make man holy and without blame before Him?  </a:t>
            </a:r>
          </a:p>
          <a:p>
            <a:endParaRPr lang="en-US" sz="1200" dirty="0" smtClean="0"/>
          </a:p>
          <a:p>
            <a:endParaRPr lang="en-US" sz="1200" dirty="0" smtClean="0"/>
          </a:p>
          <a:p>
            <a:endParaRPr lang="en-US" sz="1200" dirty="0" smtClean="0"/>
          </a:p>
          <a:p>
            <a:pPr marL="174625" indent="-174625"/>
            <a:r>
              <a:rPr lang="en-US" sz="1200" dirty="0" smtClean="0"/>
              <a:t>3.  Keep verses 9 and 10 in your thoughts as Paul mentions the mystery of God’s will.  This is just a hint but will be plainly spoken in chapter 3, in our next lesson.  What is the mystery lightly stated?   </a:t>
            </a:r>
          </a:p>
          <a:p>
            <a:endParaRPr lang="en-US" sz="1200" dirty="0" smtClean="0"/>
          </a:p>
          <a:p>
            <a:endParaRPr lang="en-US" sz="1200" dirty="0" smtClean="0"/>
          </a:p>
          <a:p>
            <a:r>
              <a:rPr lang="en-US" sz="1200" dirty="0" smtClean="0"/>
              <a:t>4.  Who are the “we” of verse 12 and the “you” of verse 13?</a:t>
            </a:r>
          </a:p>
          <a:p>
            <a:endParaRPr lang="en-US" sz="1200" dirty="0" smtClean="0"/>
          </a:p>
          <a:p>
            <a:r>
              <a:rPr lang="en-US" sz="1200" dirty="0" smtClean="0"/>
              <a:t>5.  After they believed, how were they sealed?</a:t>
            </a:r>
          </a:p>
          <a:p>
            <a:endParaRPr lang="en-US" sz="1200" dirty="0" smtClean="0"/>
          </a:p>
          <a:p>
            <a:endParaRPr lang="en-US" sz="1200" dirty="0" smtClean="0"/>
          </a:p>
          <a:p>
            <a:r>
              <a:rPr lang="en-US" sz="1200" dirty="0" smtClean="0"/>
              <a:t>6.  What has He sealed them for? </a:t>
            </a:r>
          </a:p>
          <a:p>
            <a:endParaRPr lang="en-US" sz="1200" dirty="0" smtClean="0"/>
          </a:p>
          <a:p>
            <a:endParaRPr lang="en-US" sz="1200" dirty="0" smtClean="0"/>
          </a:p>
          <a:p>
            <a:r>
              <a:rPr lang="en-US" sz="1200" b="1" dirty="0" smtClean="0"/>
              <a:t>Ephesians</a:t>
            </a:r>
            <a:r>
              <a:rPr lang="en-US" sz="1200" dirty="0" smtClean="0"/>
              <a:t> </a:t>
            </a:r>
            <a:r>
              <a:rPr lang="en-US" sz="1200" b="1" dirty="0" smtClean="0"/>
              <a:t>1:15-23</a:t>
            </a:r>
          </a:p>
          <a:p>
            <a:endParaRPr lang="en-US" sz="1200" dirty="0" smtClean="0"/>
          </a:p>
          <a:p>
            <a:r>
              <a:rPr lang="en-US" sz="1200" dirty="0" smtClean="0"/>
              <a:t>7.  What does Paul pray that these believers might have?  </a:t>
            </a:r>
          </a:p>
          <a:p>
            <a:endParaRPr lang="en-US" sz="1200" dirty="0" smtClean="0"/>
          </a:p>
          <a:p>
            <a:endParaRPr lang="en-US" sz="1200" dirty="0" smtClean="0"/>
          </a:p>
          <a:p>
            <a:r>
              <a:rPr lang="en-US" sz="1200" b="1" dirty="0" smtClean="0"/>
              <a:t>Class</a:t>
            </a:r>
            <a:r>
              <a:rPr lang="en-US" sz="1200" dirty="0" smtClean="0"/>
              <a:t> </a:t>
            </a:r>
            <a:r>
              <a:rPr lang="en-US" sz="1200" b="1" dirty="0" smtClean="0"/>
              <a:t>Discussion</a:t>
            </a:r>
            <a:r>
              <a:rPr lang="en-US" sz="1200" dirty="0" smtClean="0"/>
              <a:t>:  The power with which God raised Christ’s physical lifeless body from the dead is the same power that He used to raise us from spiritual death in baptism.  </a:t>
            </a:r>
            <a:r>
              <a:rPr lang="en-US" sz="1200" baseline="30000" dirty="0" smtClean="0"/>
              <a:t>19</a:t>
            </a:r>
            <a:r>
              <a:rPr lang="en-US" sz="1200" dirty="0" smtClean="0"/>
              <a:t> …“according to the working of His mighty power </a:t>
            </a:r>
            <a:r>
              <a:rPr lang="en-US" sz="1200" baseline="30000" dirty="0" smtClean="0"/>
              <a:t>20 </a:t>
            </a:r>
            <a:r>
              <a:rPr lang="en-US" sz="1200" dirty="0" smtClean="0"/>
              <a:t>which He worked in Christ when He raised [Christ] from the dead and seated </a:t>
            </a:r>
            <a:r>
              <a:rPr lang="en-US" sz="1200" i="1" dirty="0" smtClean="0"/>
              <a:t>[Christ]</a:t>
            </a:r>
            <a:r>
              <a:rPr lang="en-US" sz="1200" dirty="0" smtClean="0"/>
              <a:t> at His right hand in the heavenly </a:t>
            </a:r>
            <a:r>
              <a:rPr lang="en-US" sz="1200" i="1" dirty="0" smtClean="0"/>
              <a:t>places,</a:t>
            </a:r>
            <a:r>
              <a:rPr lang="en-US" sz="1200" dirty="0" smtClean="0"/>
              <a:t> </a:t>
            </a:r>
            <a:r>
              <a:rPr lang="en-US" sz="1200" baseline="30000" dirty="0" smtClean="0"/>
              <a:t>21 </a:t>
            </a:r>
            <a:r>
              <a:rPr lang="en-US" sz="1200" dirty="0" smtClean="0"/>
              <a:t>far above all principality and power and might and dominion, and every name that is named, not only in this age but also in that which is to come.”</a:t>
            </a:r>
          </a:p>
          <a:p>
            <a:endParaRPr lang="en-US" sz="1200" dirty="0" smtClean="0"/>
          </a:p>
          <a:p>
            <a:r>
              <a:rPr lang="en-US" sz="1200" dirty="0" smtClean="0"/>
              <a:t>8.   What did God put under Christ’s feet? </a:t>
            </a:r>
          </a:p>
          <a:p>
            <a:endParaRPr lang="en-US" sz="1200" dirty="0" smtClean="0"/>
          </a:p>
          <a:p>
            <a:r>
              <a:rPr lang="en-US" sz="1200" dirty="0" smtClean="0"/>
              <a:t>9. What did God make Christ head over?  </a:t>
            </a:r>
          </a:p>
          <a:p>
            <a:endParaRPr lang="en-US" sz="1200" dirty="0" smtClean="0"/>
          </a:p>
          <a:p>
            <a:r>
              <a:rPr lang="en-US" sz="1200" b="1" dirty="0" smtClean="0"/>
              <a:t>Ephesians</a:t>
            </a:r>
            <a:r>
              <a:rPr lang="en-US" sz="1200" dirty="0" smtClean="0"/>
              <a:t> </a:t>
            </a:r>
            <a:r>
              <a:rPr lang="en-US" sz="1200" b="1" dirty="0" smtClean="0"/>
              <a:t>2:1-22</a:t>
            </a:r>
          </a:p>
          <a:p>
            <a:endParaRPr lang="en-US" sz="1200" dirty="0" smtClean="0"/>
          </a:p>
          <a:p>
            <a:r>
              <a:rPr lang="en-US" sz="1200" dirty="0" smtClean="0"/>
              <a:t>10. What did God do out of mercy and love for man even when he was dead in his trespasses? </a:t>
            </a:r>
          </a:p>
          <a:p>
            <a:endParaRPr lang="en-US" sz="1200" dirty="0" smtClean="0"/>
          </a:p>
          <a:p>
            <a:endParaRPr lang="en-US" sz="1200" dirty="0" smtClean="0"/>
          </a:p>
          <a:p>
            <a:r>
              <a:rPr lang="en-US" sz="1200" dirty="0" smtClean="0"/>
              <a:t>11.  </a:t>
            </a:r>
            <a:r>
              <a:rPr lang="en-US" sz="1200" b="1" dirty="0" smtClean="0"/>
              <a:t>Think</a:t>
            </a:r>
            <a:r>
              <a:rPr lang="en-US" sz="1200" dirty="0" smtClean="0"/>
              <a:t>:  In verse 6, we have seen this phrase “raised up” many times.  What does it mean?</a:t>
            </a:r>
          </a:p>
          <a:p>
            <a:endParaRPr lang="en-US" sz="1200" dirty="0" smtClean="0"/>
          </a:p>
          <a:p>
            <a:endParaRPr lang="en-US" sz="1200" dirty="0" smtClean="0"/>
          </a:p>
          <a:p>
            <a:r>
              <a:rPr lang="en-US" sz="1200" b="1" dirty="0" smtClean="0"/>
              <a:t>Memorize</a:t>
            </a:r>
            <a:r>
              <a:rPr lang="en-US" sz="1200" dirty="0" smtClean="0"/>
              <a:t> </a:t>
            </a:r>
            <a:r>
              <a:rPr lang="en-US" sz="1200" b="1" dirty="0" smtClean="0"/>
              <a:t>This</a:t>
            </a:r>
            <a:r>
              <a:rPr lang="en-US" sz="1200" dirty="0" smtClean="0"/>
              <a:t>:  “For by grace you have been saved through faith and that not of yourselves it is the gift of God.”  (Ephesians 2:8)</a:t>
            </a:r>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b="52063"/>
          <a:stretch>
            <a:fillRect/>
          </a:stretch>
        </p:blipFill>
        <p:spPr bwMode="auto">
          <a:xfrm>
            <a:off x="4343400" y="6096000"/>
            <a:ext cx="457199" cy="381000"/>
          </a:xfrm>
          <a:prstGeom prst="rect">
            <a:avLst/>
          </a:prstGeom>
          <a:noFill/>
        </p:spPr>
      </p:pic>
      <p:pic>
        <p:nvPicPr>
          <p:cNvPr id="12"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0" y="6934200"/>
            <a:ext cx="685799" cy="1573200"/>
          </a:xfrm>
          <a:prstGeom prst="rect">
            <a:avLst/>
          </a:prstGeom>
          <a:noFill/>
        </p:spPr>
      </p:pic>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12; pg 3                    Paul’s Letter to Ephesus	          Ephesians 1-2</a:t>
            </a:r>
            <a:endParaRPr lang="en-US" sz="1500" dirty="0">
              <a:solidFill>
                <a:schemeClr val="tx1"/>
              </a:solidFill>
            </a:endParaRPr>
          </a:p>
        </p:txBody>
      </p:sp>
      <p:sp>
        <p:nvSpPr>
          <p:cNvPr id="8" name="TextBox 7"/>
          <p:cNvSpPr txBox="1"/>
          <p:nvPr/>
        </p:nvSpPr>
        <p:spPr>
          <a:xfrm>
            <a:off x="381000" y="762000"/>
            <a:ext cx="6248400" cy="7473976"/>
          </a:xfrm>
          <a:prstGeom prst="rect">
            <a:avLst/>
          </a:prstGeom>
          <a:noFill/>
        </p:spPr>
        <p:txBody>
          <a:bodyPr wrap="square" lIns="86493" tIns="43247" rIns="86493" bIns="43247" rtlCol="0">
            <a:spAutoFit/>
          </a:bodyPr>
          <a:lstStyle/>
          <a:p>
            <a:r>
              <a:rPr lang="en-US" sz="1200" b="1" dirty="0" smtClean="0"/>
              <a:t>Ephesians</a:t>
            </a:r>
            <a:r>
              <a:rPr lang="en-US" sz="1200" dirty="0" smtClean="0"/>
              <a:t> </a:t>
            </a:r>
            <a:r>
              <a:rPr lang="en-US" sz="1200" b="1" dirty="0" smtClean="0"/>
              <a:t>2:1-22</a:t>
            </a:r>
            <a:r>
              <a:rPr lang="en-US" sz="1200" dirty="0" smtClean="0"/>
              <a:t> continued</a:t>
            </a:r>
          </a:p>
          <a:p>
            <a:endParaRPr lang="en-US" sz="1200" dirty="0" smtClean="0"/>
          </a:p>
          <a:p>
            <a:r>
              <a:rPr lang="en-US" sz="1200" b="1" dirty="0" smtClean="0"/>
              <a:t>Class</a:t>
            </a:r>
            <a:r>
              <a:rPr lang="en-US" sz="1200" dirty="0" smtClean="0"/>
              <a:t> </a:t>
            </a:r>
            <a:r>
              <a:rPr lang="en-US" sz="1200" b="1" dirty="0" smtClean="0"/>
              <a:t>Discussion</a:t>
            </a:r>
            <a:r>
              <a:rPr lang="en-US" sz="1200" dirty="0" smtClean="0"/>
              <a:t>:  In the circumstance of verse 9, the phrase “not of works” is widely taken in religion today as things a Christian might do to obtain salvation by his own efforts such as, baptism, attending church services, or abstaining from sin. Blend this idea with verse 10 and the phrase “created in Christ Jesus for good works” with a heavy consideration of this phrase in verse 9 “not of works” being the works of the OLD LAW.  Passages to consider:  Eph 2:9, Gal 2:16, Gal 3:1-15, James 2:18. </a:t>
            </a:r>
          </a:p>
          <a:p>
            <a:endParaRPr lang="en-US" sz="1200" dirty="0" smtClean="0"/>
          </a:p>
          <a:p>
            <a:r>
              <a:rPr lang="en-US" sz="1200" dirty="0" smtClean="0"/>
              <a:t>12. In verse 11, who is calling whom “uncircumcised”?  </a:t>
            </a:r>
          </a:p>
          <a:p>
            <a:endParaRPr lang="en-US" sz="1200" dirty="0" smtClean="0"/>
          </a:p>
          <a:p>
            <a:pPr marL="230188" indent="-230188"/>
            <a:r>
              <a:rPr lang="en-US" sz="1200" dirty="0" smtClean="0"/>
              <a:t>13. The meaning here is, the Gentiles were not in a covenant relationship with God being uncircumcised.  As aliens, they had no hope. “Therefore”, what should they remember? </a:t>
            </a:r>
          </a:p>
          <a:p>
            <a:endParaRPr lang="en-US" sz="1200" dirty="0" smtClean="0"/>
          </a:p>
          <a:p>
            <a:endParaRPr lang="en-US" sz="1200" dirty="0" smtClean="0"/>
          </a:p>
          <a:p>
            <a:pPr marL="230188" indent="-230188"/>
            <a:r>
              <a:rPr lang="en-US" sz="1200" dirty="0" smtClean="0"/>
              <a:t>14. Who has Jesus made one by abolishing the enmity, the law of commandments contained in ordinances?  Hint: verse 11 and 16</a:t>
            </a:r>
          </a:p>
          <a:p>
            <a:endParaRPr lang="en-US" sz="1200" dirty="0" smtClean="0"/>
          </a:p>
          <a:p>
            <a:r>
              <a:rPr lang="en-US" sz="1200" dirty="0" smtClean="0"/>
              <a:t>15. Jesus brought this peace between the nations that both might have what?  </a:t>
            </a:r>
          </a:p>
          <a:p>
            <a:endParaRPr lang="en-US" sz="1200" dirty="0" smtClean="0"/>
          </a:p>
          <a:p>
            <a:endParaRPr lang="en-US" sz="1200" dirty="0" smtClean="0"/>
          </a:p>
          <a:p>
            <a:pPr marL="230188" indent="-230188"/>
            <a:r>
              <a:rPr lang="en-US" sz="1200" dirty="0" smtClean="0"/>
              <a:t>16. Imagine a building with Jesus as the chief cornerstone.  See the apostles and prophets making up the columns.  Who has been built onto and into this foundation?  </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p:txBody>
      </p:sp>
      <p:sp>
        <p:nvSpPr>
          <p:cNvPr id="6" name="TextBox 5"/>
          <p:cNvSpPr txBox="1"/>
          <p:nvPr/>
        </p:nvSpPr>
        <p:spPr>
          <a:xfrm>
            <a:off x="3276600" y="7315200"/>
            <a:ext cx="228600" cy="1015663"/>
          </a:xfrm>
          <a:prstGeom prst="rect">
            <a:avLst/>
          </a:prstGeom>
          <a:noFill/>
        </p:spPr>
        <p:txBody>
          <a:bodyPr wrap="square" rtlCol="0">
            <a:spAutoFit/>
          </a:bodyPr>
          <a:lstStyle/>
          <a:p>
            <a:pPr algn="ctr"/>
            <a:r>
              <a:rPr lang="en-US" sz="1200" dirty="0" smtClean="0"/>
              <a:t>JESUS</a:t>
            </a:r>
            <a:endParaRPr lang="en-US" sz="1200" dirty="0"/>
          </a:p>
        </p:txBody>
      </p:sp>
      <p:pic>
        <p:nvPicPr>
          <p:cNvPr id="14"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81200" y="6553200"/>
            <a:ext cx="685799" cy="1192200"/>
          </a:xfrm>
          <a:prstGeom prst="rect">
            <a:avLst/>
          </a:prstGeom>
          <a:noFill/>
        </p:spPr>
      </p:pic>
      <p:pic>
        <p:nvPicPr>
          <p:cNvPr id="15"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6705600"/>
            <a:ext cx="685799" cy="1344600"/>
          </a:xfrm>
          <a:prstGeom prst="rect">
            <a:avLst/>
          </a:prstGeom>
          <a:noFill/>
        </p:spPr>
      </p:pic>
      <p:pic>
        <p:nvPicPr>
          <p:cNvPr id="16"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5200" y="6705600"/>
            <a:ext cx="685799" cy="1420800"/>
          </a:xfrm>
          <a:prstGeom prst="rect">
            <a:avLst/>
          </a:prstGeom>
          <a:noFill/>
        </p:spPr>
      </p:pic>
      <p:pic>
        <p:nvPicPr>
          <p:cNvPr id="17"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62400" y="6477000"/>
            <a:ext cx="685799" cy="1344600"/>
          </a:xfrm>
          <a:prstGeom prst="rect">
            <a:avLst/>
          </a:prstGeom>
          <a:noFill/>
        </p:spPr>
      </p:pic>
      <p:pic>
        <p:nvPicPr>
          <p:cNvPr id="18"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6248400"/>
            <a:ext cx="685799" cy="1116000"/>
          </a:xfrm>
          <a:prstGeom prst="rect">
            <a:avLst/>
          </a:prstGeom>
          <a:noFill/>
        </p:spPr>
      </p:pic>
      <p:pic>
        <p:nvPicPr>
          <p:cNvPr id="19"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1" y="6123000"/>
            <a:ext cx="685799" cy="887400"/>
          </a:xfrm>
          <a:prstGeom prst="rect">
            <a:avLst/>
          </a:prstGeom>
          <a:noFill/>
        </p:spPr>
      </p:pic>
      <p:pic>
        <p:nvPicPr>
          <p:cNvPr id="20"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6324600"/>
            <a:ext cx="685799" cy="1192200"/>
          </a:xfrm>
          <a:prstGeom prst="rect">
            <a:avLst/>
          </a:prstGeom>
          <a:noFill/>
        </p:spPr>
      </p:pic>
      <p:pic>
        <p:nvPicPr>
          <p:cNvPr id="21"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1" y="6248400"/>
            <a:ext cx="685799" cy="990600"/>
          </a:xfrm>
          <a:prstGeom prst="rect">
            <a:avLst/>
          </a:prstGeom>
          <a:noFill/>
        </p:spPr>
      </p:pic>
      <p:pic>
        <p:nvPicPr>
          <p:cNvPr id="22"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0400" y="5715000"/>
            <a:ext cx="457199" cy="794799"/>
          </a:xfrm>
          <a:prstGeom prst="rect">
            <a:avLst/>
          </a:prstGeom>
          <a:noFill/>
        </p:spPr>
      </p:pic>
      <p:pic>
        <p:nvPicPr>
          <p:cNvPr id="23"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5791200"/>
            <a:ext cx="457199" cy="794799"/>
          </a:xfrm>
          <a:prstGeom prst="rect">
            <a:avLst/>
          </a:prstGeom>
          <a:noFill/>
        </p:spPr>
      </p:pic>
      <p:pic>
        <p:nvPicPr>
          <p:cNvPr id="24"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62400" y="5943600"/>
            <a:ext cx="457199" cy="794799"/>
          </a:xfrm>
          <a:prstGeom prst="rect">
            <a:avLst/>
          </a:prstGeom>
          <a:noFill/>
        </p:spPr>
      </p:pic>
      <p:pic>
        <p:nvPicPr>
          <p:cNvPr id="26"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5867400"/>
            <a:ext cx="457199" cy="794799"/>
          </a:xfrm>
          <a:prstGeom prst="rect">
            <a:avLst/>
          </a:prstGeom>
          <a:noFill/>
        </p:spPr>
      </p:pic>
      <p:pic>
        <p:nvPicPr>
          <p:cNvPr id="27"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95600" y="5791200"/>
            <a:ext cx="457199" cy="794799"/>
          </a:xfrm>
          <a:prstGeom prst="rect">
            <a:avLst/>
          </a:prstGeom>
          <a:noFill/>
        </p:spPr>
      </p:pic>
      <p:pic>
        <p:nvPicPr>
          <p:cNvPr id="28"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b="52063"/>
          <a:stretch>
            <a:fillRect/>
          </a:stretch>
        </p:blipFill>
        <p:spPr bwMode="auto">
          <a:xfrm>
            <a:off x="1752600" y="6096000"/>
            <a:ext cx="457199" cy="381000"/>
          </a:xfrm>
          <a:prstGeom prst="rect">
            <a:avLst/>
          </a:prstGeom>
          <a:noFill/>
        </p:spPr>
      </p:pic>
      <p:pic>
        <p:nvPicPr>
          <p:cNvPr id="29" name="Picture 4" descr="http://etc.usf.edu/clipart/59100/59172/59172_pillar_table_lg.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6019800"/>
            <a:ext cx="457199" cy="794799"/>
          </a:xfrm>
          <a:prstGeom prst="rect">
            <a:avLst/>
          </a:prstGeom>
          <a:noFill/>
        </p:spPr>
      </p:pic>
      <p:sp>
        <p:nvSpPr>
          <p:cNvPr id="30" name="TextBox 29"/>
          <p:cNvSpPr txBox="1"/>
          <p:nvPr/>
        </p:nvSpPr>
        <p:spPr>
          <a:xfrm>
            <a:off x="2209800" y="6781800"/>
            <a:ext cx="228600" cy="1015663"/>
          </a:xfrm>
          <a:prstGeom prst="rect">
            <a:avLst/>
          </a:prstGeom>
          <a:noFill/>
        </p:spPr>
        <p:txBody>
          <a:bodyPr wrap="square" rtlCol="0">
            <a:spAutoFit/>
          </a:bodyPr>
          <a:lstStyle/>
          <a:p>
            <a:r>
              <a:rPr lang="en-US" sz="1200" dirty="0" smtClean="0"/>
              <a:t>James</a:t>
            </a:r>
            <a:endParaRPr lang="en-US" sz="1200" dirty="0"/>
          </a:p>
        </p:txBody>
      </p:sp>
      <p:sp>
        <p:nvSpPr>
          <p:cNvPr id="31" name="TextBox 30"/>
          <p:cNvSpPr txBox="1"/>
          <p:nvPr/>
        </p:nvSpPr>
        <p:spPr>
          <a:xfrm>
            <a:off x="1752600" y="6629400"/>
            <a:ext cx="228600" cy="830997"/>
          </a:xfrm>
          <a:prstGeom prst="rect">
            <a:avLst/>
          </a:prstGeom>
          <a:noFill/>
        </p:spPr>
        <p:txBody>
          <a:bodyPr wrap="square" rtlCol="0">
            <a:spAutoFit/>
          </a:bodyPr>
          <a:lstStyle/>
          <a:p>
            <a:r>
              <a:rPr lang="en-US" sz="1200" dirty="0" smtClean="0"/>
              <a:t>Amos</a:t>
            </a:r>
            <a:endParaRPr lang="en-US" sz="1200" dirty="0"/>
          </a:p>
        </p:txBody>
      </p:sp>
      <p:sp>
        <p:nvSpPr>
          <p:cNvPr id="32" name="TextBox 31"/>
          <p:cNvSpPr txBox="1"/>
          <p:nvPr/>
        </p:nvSpPr>
        <p:spPr>
          <a:xfrm>
            <a:off x="3733800" y="7010400"/>
            <a:ext cx="228600" cy="1015663"/>
          </a:xfrm>
          <a:prstGeom prst="rect">
            <a:avLst/>
          </a:prstGeom>
          <a:noFill/>
        </p:spPr>
        <p:txBody>
          <a:bodyPr wrap="square" rtlCol="0">
            <a:spAutoFit/>
          </a:bodyPr>
          <a:lstStyle/>
          <a:p>
            <a:r>
              <a:rPr lang="en-US" sz="1200" dirty="0" smtClean="0"/>
              <a:t>Peter</a:t>
            </a:r>
            <a:endParaRPr lang="en-US" sz="1200" dirty="0"/>
          </a:p>
        </p:txBody>
      </p:sp>
      <p:sp>
        <p:nvSpPr>
          <p:cNvPr id="33" name="TextBox 32"/>
          <p:cNvSpPr txBox="1"/>
          <p:nvPr/>
        </p:nvSpPr>
        <p:spPr>
          <a:xfrm>
            <a:off x="2743200" y="7010400"/>
            <a:ext cx="228600" cy="830997"/>
          </a:xfrm>
          <a:prstGeom prst="rect">
            <a:avLst/>
          </a:prstGeom>
          <a:noFill/>
        </p:spPr>
        <p:txBody>
          <a:bodyPr wrap="square" rtlCol="0">
            <a:spAutoFit/>
          </a:bodyPr>
          <a:lstStyle/>
          <a:p>
            <a:r>
              <a:rPr lang="en-US" sz="1200" dirty="0" smtClean="0"/>
              <a:t>John</a:t>
            </a:r>
            <a:endParaRPr lang="en-US" sz="1200" dirty="0"/>
          </a:p>
        </p:txBody>
      </p:sp>
      <p:sp>
        <p:nvSpPr>
          <p:cNvPr id="34" name="TextBox 33"/>
          <p:cNvSpPr txBox="1"/>
          <p:nvPr/>
        </p:nvSpPr>
        <p:spPr>
          <a:xfrm>
            <a:off x="4191000" y="6629400"/>
            <a:ext cx="228600" cy="1200329"/>
          </a:xfrm>
          <a:prstGeom prst="rect">
            <a:avLst/>
          </a:prstGeom>
          <a:noFill/>
        </p:spPr>
        <p:txBody>
          <a:bodyPr wrap="square" rtlCol="0">
            <a:spAutoFit/>
          </a:bodyPr>
          <a:lstStyle/>
          <a:p>
            <a:r>
              <a:rPr lang="en-US" sz="1200" dirty="0" smtClean="0"/>
              <a:t>Elijah</a:t>
            </a:r>
            <a:endParaRPr lang="en-US" sz="1200" dirty="0"/>
          </a:p>
        </p:txBody>
      </p:sp>
      <p:sp>
        <p:nvSpPr>
          <p:cNvPr id="35" name="TextBox 34"/>
          <p:cNvSpPr txBox="1"/>
          <p:nvPr/>
        </p:nvSpPr>
        <p:spPr>
          <a:xfrm>
            <a:off x="4648200" y="6477000"/>
            <a:ext cx="228600" cy="830997"/>
          </a:xfrm>
          <a:prstGeom prst="rect">
            <a:avLst/>
          </a:prstGeom>
          <a:noFill/>
        </p:spPr>
        <p:txBody>
          <a:bodyPr wrap="square" rtlCol="0">
            <a:spAutoFit/>
          </a:bodyPr>
          <a:lstStyle/>
          <a:p>
            <a:r>
              <a:rPr lang="en-US" sz="1200" dirty="0" smtClean="0"/>
              <a:t>Paul</a:t>
            </a:r>
            <a:endParaRPr lang="en-US" sz="1200" dirty="0"/>
          </a:p>
        </p:txBody>
      </p:sp>
      <p:sp>
        <p:nvSpPr>
          <p:cNvPr id="36" name="TextBox 35"/>
          <p:cNvSpPr txBox="1"/>
          <p:nvPr/>
        </p:nvSpPr>
        <p:spPr>
          <a:xfrm>
            <a:off x="5029200" y="6172200"/>
            <a:ext cx="228600" cy="784830"/>
          </a:xfrm>
          <a:prstGeom prst="rect">
            <a:avLst/>
          </a:prstGeom>
          <a:noFill/>
        </p:spPr>
        <p:txBody>
          <a:bodyPr wrap="square" rtlCol="0">
            <a:spAutoFit/>
          </a:bodyPr>
          <a:lstStyle/>
          <a:p>
            <a:r>
              <a:rPr lang="en-US" sz="900" dirty="0" smtClean="0"/>
              <a:t>Moses</a:t>
            </a:r>
            <a:endParaRPr lang="en-US" sz="900" dirty="0"/>
          </a:p>
        </p:txBody>
      </p:sp>
      <p:sp>
        <p:nvSpPr>
          <p:cNvPr id="37" name="TextBox 36"/>
          <p:cNvSpPr txBox="1"/>
          <p:nvPr/>
        </p:nvSpPr>
        <p:spPr>
          <a:xfrm>
            <a:off x="1295400" y="6324600"/>
            <a:ext cx="228600" cy="830997"/>
          </a:xfrm>
          <a:prstGeom prst="rect">
            <a:avLst/>
          </a:prstGeom>
          <a:noFill/>
        </p:spPr>
        <p:txBody>
          <a:bodyPr wrap="square" rtlCol="0">
            <a:spAutoFit/>
          </a:bodyPr>
          <a:lstStyle/>
          <a:p>
            <a:r>
              <a:rPr lang="en-US" sz="1200" dirty="0" smtClean="0"/>
              <a:t>Jude</a:t>
            </a:r>
            <a:endParaRPr lang="en-US" sz="1200" dirty="0"/>
          </a:p>
        </p:txBody>
      </p:sp>
      <p:sp>
        <p:nvSpPr>
          <p:cNvPr id="38" name="Rectangle 37"/>
          <p:cNvSpPr/>
          <p:nvPr/>
        </p:nvSpPr>
        <p:spPr>
          <a:xfrm>
            <a:off x="2819400" y="6324600"/>
            <a:ext cx="11430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________</a:t>
            </a:r>
            <a:endParaRPr lang="en-US"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13                              Paul’s Letter to Ephesus	          Ephesians 3-4</a:t>
            </a:r>
            <a:endParaRPr lang="en-US" sz="1500" dirty="0">
              <a:solidFill>
                <a:schemeClr val="tx1"/>
              </a:solidFill>
            </a:endParaRPr>
          </a:p>
        </p:txBody>
      </p:sp>
      <p:sp>
        <p:nvSpPr>
          <p:cNvPr id="5" name="TextBox 4"/>
          <p:cNvSpPr txBox="1"/>
          <p:nvPr/>
        </p:nvSpPr>
        <p:spPr>
          <a:xfrm>
            <a:off x="381000" y="762000"/>
            <a:ext cx="6248400" cy="1933998"/>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In chapter 1, we learned about the blessings that God has given man, the work that Jesus had in those blessings and that when man trusts in God, he is sealed by the Holy Spirit.  In chapter 2, we learned that though Gentiles were once aliens, God was merciful and raised up believers with Christ, “for by grace you have been saved through faith, not by works … created for good works”.  This grace of God made peace between Jew and Gentile making them one new man.  Symbolized as a building, the apostles and prophets are said to be a foundation with Jesus as the chief cornerstone.  The </a:t>
            </a:r>
            <a:r>
              <a:rPr lang="en-US" sz="1200" dirty="0" err="1" smtClean="0"/>
              <a:t>Ephesian</a:t>
            </a:r>
            <a:r>
              <a:rPr lang="en-US" sz="1200" dirty="0" smtClean="0"/>
              <a:t> Christians are built on this foundation.</a:t>
            </a:r>
          </a:p>
          <a:p>
            <a:r>
              <a:rPr lang="en-US" sz="1200" b="1" dirty="0" smtClean="0"/>
              <a:t>Preview</a:t>
            </a:r>
            <a:r>
              <a:rPr lang="en-US" sz="1200" dirty="0" smtClean="0"/>
              <a:t>:  The peace that the grace of God brought through the blood of Jesus Christ between Jew and Gentile IS the mystery revealed.  When Paul finishes explaining this fact, he will proceed to call the Gentiles to walk worthy of the incredible blessings explained in chapters 1-3.</a:t>
            </a:r>
            <a:endParaRPr lang="en-US" sz="1200" dirty="0"/>
          </a:p>
        </p:txBody>
      </p:sp>
      <p:sp>
        <p:nvSpPr>
          <p:cNvPr id="7" name="TextBox 6"/>
          <p:cNvSpPr txBox="1"/>
          <p:nvPr/>
        </p:nvSpPr>
        <p:spPr>
          <a:xfrm>
            <a:off x="381000" y="2750403"/>
            <a:ext cx="3352800" cy="830997"/>
          </a:xfrm>
          <a:prstGeom prst="rect">
            <a:avLst/>
          </a:prstGeom>
          <a:noFill/>
          <a:ln>
            <a:solidFill>
              <a:schemeClr val="tx1"/>
            </a:solidFill>
          </a:ln>
        </p:spPr>
        <p:txBody>
          <a:bodyPr wrap="square" rtlCol="0">
            <a:spAutoFit/>
          </a:bodyPr>
          <a:lstStyle/>
          <a:p>
            <a:r>
              <a:rPr lang="en-US" sz="1200" b="1" dirty="0" smtClean="0"/>
              <a:t>Characters and Locations</a:t>
            </a:r>
            <a:r>
              <a:rPr lang="en-US" sz="1200" dirty="0" smtClean="0"/>
              <a:t>:  </a:t>
            </a:r>
          </a:p>
          <a:p>
            <a:r>
              <a:rPr lang="en-US" sz="1200" dirty="0" smtClean="0"/>
              <a:t>Paul and Timothy in Rome.  The church in Ephesus located in Asia Minor made up of primarily Gentiles.</a:t>
            </a:r>
          </a:p>
        </p:txBody>
      </p:sp>
      <p:pic>
        <p:nvPicPr>
          <p:cNvPr id="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3733800" y="2708643"/>
            <a:ext cx="2895784" cy="1710957"/>
          </a:xfrm>
          <a:prstGeom prst="rect">
            <a:avLst/>
          </a:prstGeom>
          <a:noFill/>
        </p:spPr>
      </p:pic>
      <p:sp>
        <p:nvSpPr>
          <p:cNvPr id="10" name="Oval 9"/>
          <p:cNvSpPr/>
          <p:nvPr/>
        </p:nvSpPr>
        <p:spPr>
          <a:xfrm>
            <a:off x="5257800" y="3165843"/>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581400"/>
            <a:ext cx="3352800" cy="641336"/>
          </a:xfrm>
          <a:prstGeom prst="rect">
            <a:avLst/>
          </a:prstGeom>
          <a:noFill/>
        </p:spPr>
        <p:txBody>
          <a:bodyPr wrap="square" lIns="86493" tIns="43247" rIns="86493" bIns="43247" rtlCol="0">
            <a:spAutoFit/>
          </a:bodyPr>
          <a:lstStyle/>
          <a:p>
            <a:r>
              <a:rPr lang="en-US" sz="1200" b="1" dirty="0" smtClean="0"/>
              <a:t>Ephesians</a:t>
            </a:r>
            <a:r>
              <a:rPr lang="en-US" sz="1200" dirty="0" smtClean="0"/>
              <a:t> </a:t>
            </a:r>
            <a:r>
              <a:rPr lang="en-US" sz="1200" b="1" dirty="0" smtClean="0"/>
              <a:t>3:1-21</a:t>
            </a:r>
            <a:r>
              <a:rPr lang="en-US" sz="1200" dirty="0" smtClean="0"/>
              <a:t> </a:t>
            </a:r>
          </a:p>
          <a:p>
            <a:endParaRPr lang="en-US" sz="1200" dirty="0" smtClean="0"/>
          </a:p>
          <a:p>
            <a:r>
              <a:rPr lang="en-US" sz="1200" dirty="0" smtClean="0"/>
              <a:t>1.  How did Paul learn of the mystery?  </a:t>
            </a:r>
            <a:endParaRPr lang="en-US" sz="800" dirty="0" smtClean="0"/>
          </a:p>
        </p:txBody>
      </p:sp>
      <p:sp>
        <p:nvSpPr>
          <p:cNvPr id="8" name="TextBox 7"/>
          <p:cNvSpPr txBox="1"/>
          <p:nvPr/>
        </p:nvSpPr>
        <p:spPr>
          <a:xfrm>
            <a:off x="381000" y="4409235"/>
            <a:ext cx="6248400" cy="4688598"/>
          </a:xfrm>
          <a:prstGeom prst="rect">
            <a:avLst/>
          </a:prstGeom>
          <a:noFill/>
        </p:spPr>
        <p:txBody>
          <a:bodyPr wrap="square" lIns="86493" tIns="43247" rIns="86493" bIns="43247" rtlCol="0">
            <a:spAutoFit/>
          </a:bodyPr>
          <a:lstStyle/>
          <a:p>
            <a:r>
              <a:rPr lang="en-US" sz="1200" dirty="0" smtClean="0"/>
              <a:t>2.  The knowledge was not given to men in ages past but, now has now been revealed! What is it? </a:t>
            </a:r>
          </a:p>
          <a:p>
            <a:endParaRPr lang="en-US" sz="1200" dirty="0" smtClean="0"/>
          </a:p>
          <a:p>
            <a:endParaRPr lang="en-US" sz="1200" dirty="0" smtClean="0"/>
          </a:p>
          <a:p>
            <a:pPr marL="174625" indent="-174625"/>
            <a:r>
              <a:rPr lang="en-US" sz="1200" dirty="0" smtClean="0"/>
              <a:t>3.  Using your Bible’s concordance for verse 6, find a coordinating passage that solidifies the unity between Jew and Gentiles in Jesus Christ.</a:t>
            </a:r>
          </a:p>
          <a:p>
            <a:endParaRPr lang="en-US" sz="1200" dirty="0" smtClean="0"/>
          </a:p>
          <a:p>
            <a:r>
              <a:rPr lang="en-US" sz="1200" dirty="0" smtClean="0"/>
              <a:t>You can sense the wonder and joy of Paul as he expresses what seems to be an honor that he was chosen to make this mystery known.  </a:t>
            </a:r>
          </a:p>
          <a:p>
            <a:endParaRPr lang="en-US" sz="800" dirty="0" smtClean="0"/>
          </a:p>
          <a:p>
            <a:r>
              <a:rPr lang="en-US" sz="1200" dirty="0" smtClean="0"/>
              <a:t>4.  Through what group is the manifold wisdom of God made known and to whom? </a:t>
            </a:r>
          </a:p>
          <a:p>
            <a:endParaRPr lang="en-US" sz="1200" dirty="0" smtClean="0"/>
          </a:p>
          <a:p>
            <a:pPr marL="174625" indent="-174625"/>
            <a:r>
              <a:rPr lang="en-US" sz="1200" dirty="0" smtClean="0"/>
              <a:t>5.  This was an eternal purpose that God accomplished in Christ Jesus our Lord.  What do we have in Him?  </a:t>
            </a:r>
          </a:p>
          <a:p>
            <a:endParaRPr lang="en-US" sz="1200" dirty="0" smtClean="0"/>
          </a:p>
          <a:p>
            <a:r>
              <a:rPr lang="en-US" sz="1200" b="1" dirty="0" smtClean="0"/>
              <a:t>Class</a:t>
            </a:r>
            <a:r>
              <a:rPr lang="en-US" sz="1200" dirty="0" smtClean="0"/>
              <a:t> </a:t>
            </a:r>
            <a:r>
              <a:rPr lang="en-US" sz="1200" b="1" dirty="0" smtClean="0"/>
              <a:t>Discussion</a:t>
            </a:r>
            <a:r>
              <a:rPr lang="en-US" sz="1200" dirty="0" smtClean="0"/>
              <a:t>: Paul says, “Don’t lose heart on account of my suffering, as my work is to your glory!”  Read Ephesians 3:14-21 in light of these thoughts:</a:t>
            </a:r>
          </a:p>
          <a:p>
            <a:pPr marL="228600" indent="-228600">
              <a:buAutoNum type="alphaUcPeriod"/>
            </a:pPr>
            <a:r>
              <a:rPr lang="en-US" sz="1200" dirty="0" smtClean="0"/>
              <a:t>This is Paul’s prayer for them that they might know and understand.  </a:t>
            </a:r>
          </a:p>
          <a:p>
            <a:pPr marL="228600" indent="-228600">
              <a:buAutoNum type="alphaUcPeriod"/>
            </a:pPr>
            <a:r>
              <a:rPr lang="en-US" sz="1200" dirty="0" smtClean="0"/>
              <a:t>Consider verses 18-21 in light of the blessings received and the mystery revealed that Paul has well described.  </a:t>
            </a:r>
          </a:p>
          <a:p>
            <a:pPr marL="228600" indent="-228600">
              <a:buAutoNum type="alphaUcPeriod"/>
            </a:pPr>
            <a:endParaRPr lang="en-US" sz="800" dirty="0" smtClean="0"/>
          </a:p>
          <a:p>
            <a:r>
              <a:rPr lang="en-US" sz="1200" b="1" dirty="0" smtClean="0"/>
              <a:t>Memorize This</a:t>
            </a:r>
            <a:r>
              <a:rPr lang="en-US" sz="1200" dirty="0" smtClean="0"/>
              <a:t>:  Ephesians 3:17-21  </a:t>
            </a:r>
            <a:r>
              <a:rPr lang="en-US" sz="1100" dirty="0" smtClean="0"/>
              <a:t>“</a:t>
            </a:r>
            <a:r>
              <a:rPr lang="en-US" sz="1100" baseline="30000" dirty="0" smtClean="0"/>
              <a:t>17</a:t>
            </a:r>
            <a:r>
              <a:rPr lang="en-US" sz="1100" dirty="0" smtClean="0"/>
              <a:t> that Christ may dwell in your hearts through faith; that you, being rooted and grounded in love, </a:t>
            </a:r>
            <a:r>
              <a:rPr lang="en-US" sz="1100" baseline="30000" dirty="0" smtClean="0"/>
              <a:t>18 </a:t>
            </a:r>
            <a:r>
              <a:rPr lang="en-US" sz="1100" dirty="0" smtClean="0"/>
              <a:t>may be able to comprehend with all the saints what </a:t>
            </a:r>
            <a:r>
              <a:rPr lang="en-US" sz="1100" i="1" dirty="0" smtClean="0"/>
              <a:t>is</a:t>
            </a:r>
            <a:r>
              <a:rPr lang="en-US" sz="1100" dirty="0" smtClean="0"/>
              <a:t> the width and length and depth and height— </a:t>
            </a:r>
            <a:r>
              <a:rPr lang="en-US" sz="1100" baseline="30000" dirty="0" smtClean="0"/>
              <a:t>19 </a:t>
            </a:r>
            <a:r>
              <a:rPr lang="en-US" sz="1100" dirty="0" smtClean="0"/>
              <a:t>to know the love of Christ which passes knowledge; that you may be filled with all the fullness of God.  </a:t>
            </a:r>
            <a:r>
              <a:rPr lang="en-US" sz="1100" baseline="30000" dirty="0" smtClean="0"/>
              <a:t>20 </a:t>
            </a:r>
            <a:r>
              <a:rPr lang="en-US" sz="1100" dirty="0" smtClean="0"/>
              <a:t>Now to Him who is able to do exceedingly abundantly above all that we ask or think, according to the power that works in us, </a:t>
            </a:r>
            <a:r>
              <a:rPr lang="en-US" sz="1100" baseline="30000" dirty="0" smtClean="0"/>
              <a:t>21 </a:t>
            </a:r>
            <a:r>
              <a:rPr lang="en-US" sz="1100" dirty="0" smtClean="0"/>
              <a:t>to Him </a:t>
            </a:r>
            <a:r>
              <a:rPr lang="en-US" sz="1100" i="1" dirty="0" smtClean="0"/>
              <a:t>be</a:t>
            </a:r>
            <a:r>
              <a:rPr lang="en-US" sz="1100" dirty="0" smtClean="0"/>
              <a:t> glory in the church by Christ Jesus to all generations, forever and ever. Amen.“</a:t>
            </a:r>
            <a:endParaRPr lang="en-US" sz="1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13; pg 2                    Paul’s Letter to Ephesus	          Ephesians 3-4</a:t>
            </a:r>
            <a:endParaRPr lang="en-US" sz="1500" dirty="0">
              <a:solidFill>
                <a:schemeClr val="tx1"/>
              </a:solidFill>
            </a:endParaRPr>
          </a:p>
        </p:txBody>
      </p:sp>
      <p:sp>
        <p:nvSpPr>
          <p:cNvPr id="8" name="TextBox 7"/>
          <p:cNvSpPr txBox="1"/>
          <p:nvPr/>
        </p:nvSpPr>
        <p:spPr>
          <a:xfrm>
            <a:off x="381000" y="762000"/>
            <a:ext cx="6248400" cy="7473976"/>
          </a:xfrm>
          <a:prstGeom prst="rect">
            <a:avLst/>
          </a:prstGeom>
          <a:noFill/>
        </p:spPr>
        <p:txBody>
          <a:bodyPr wrap="square" lIns="86493" tIns="43247" rIns="86493" bIns="43247" rtlCol="0">
            <a:spAutoFit/>
          </a:bodyPr>
          <a:lstStyle/>
          <a:p>
            <a:r>
              <a:rPr lang="en-US" sz="1200" b="1" dirty="0" smtClean="0"/>
              <a:t>Ephesians</a:t>
            </a:r>
            <a:r>
              <a:rPr lang="en-US" sz="1200" dirty="0" smtClean="0"/>
              <a:t> </a:t>
            </a:r>
            <a:r>
              <a:rPr lang="en-US" sz="1200" b="1" dirty="0" smtClean="0"/>
              <a:t>4:1-16</a:t>
            </a:r>
          </a:p>
          <a:p>
            <a:endParaRPr lang="en-US" sz="1200" dirty="0" smtClean="0"/>
          </a:p>
          <a:p>
            <a:pPr marL="174625" indent="-174625"/>
            <a:r>
              <a:rPr lang="en-US" sz="1200" dirty="0" smtClean="0"/>
              <a:t>6.  After coming to the understanding of the blessings received by the sacrifice of God’s Son, the blessing of reconciliation that brought the peace between Jews and Gentiles (which God had long ago planned and is now the mystery revealed), how does Paul call Christians to walk?  </a:t>
            </a:r>
          </a:p>
          <a:p>
            <a:pPr marL="174625" indent="-174625"/>
            <a:endParaRPr lang="en-US" sz="1200" dirty="0" smtClean="0"/>
          </a:p>
          <a:p>
            <a:endParaRPr lang="en-US" sz="1200" dirty="0" smtClean="0"/>
          </a:p>
          <a:p>
            <a:r>
              <a:rPr lang="en-US" sz="1200" dirty="0" smtClean="0"/>
              <a:t>7.  This reconciliation brought a unity.  List the areas that all Christians are to be unified in.  </a:t>
            </a:r>
          </a:p>
          <a:p>
            <a:endParaRPr lang="en-US" sz="1200" dirty="0" smtClean="0"/>
          </a:p>
          <a:p>
            <a:endParaRPr lang="en-US" sz="1200" dirty="0" smtClean="0"/>
          </a:p>
          <a:p>
            <a:endParaRPr lang="en-US" sz="1200" dirty="0" smtClean="0"/>
          </a:p>
          <a:p>
            <a:pPr marL="174625" indent="-174625"/>
            <a:r>
              <a:rPr lang="en-US" sz="1200" dirty="0" smtClean="0"/>
              <a:t>8.  To each Christian, grace was given according to the measure of Christ’s gift.  Using your Bible’s concordance, where is the OT quote of verse 8 found?  </a:t>
            </a:r>
          </a:p>
          <a:p>
            <a:endParaRPr lang="en-US" sz="1200" dirty="0" smtClean="0"/>
          </a:p>
          <a:p>
            <a:pPr marL="174625" indent="-174625"/>
            <a:r>
              <a:rPr lang="en-US" sz="1200" dirty="0" smtClean="0"/>
              <a:t>9.  This quote reaffirms that when Christ was resurrected, overcame death, and ascended to the Father, this was the point of blessings to man.  Why did Christ descend?  </a:t>
            </a:r>
          </a:p>
          <a:p>
            <a:endParaRPr lang="en-US" sz="1200" dirty="0" smtClean="0"/>
          </a:p>
          <a:p>
            <a:r>
              <a:rPr lang="en-US" sz="1200" dirty="0" smtClean="0"/>
              <a:t>10.  When He ascended, what did he leave on earth? </a:t>
            </a:r>
          </a:p>
          <a:p>
            <a:endParaRPr lang="en-US" sz="1200" dirty="0" smtClean="0"/>
          </a:p>
          <a:p>
            <a:r>
              <a:rPr lang="en-US" sz="1200" dirty="0" smtClean="0"/>
              <a:t>11.  Why?   (two reasons)</a:t>
            </a:r>
          </a:p>
          <a:p>
            <a:endParaRPr lang="en-US" sz="1200" dirty="0" smtClean="0"/>
          </a:p>
          <a:p>
            <a:endParaRPr lang="en-US" sz="1200" dirty="0" smtClean="0"/>
          </a:p>
          <a:p>
            <a:pPr marL="285750" indent="-285750"/>
            <a:r>
              <a:rPr lang="en-US" sz="1200" dirty="0" smtClean="0"/>
              <a:t>12.  “Until we all come to a unity of faith and the knowledge of the Son of Man, to a perfect man to the measure and of the stature of the fullness of Christ…” to protect us from believing lies and being tricked.  What is all of this growth supposed to help Christians do?  </a:t>
            </a:r>
          </a:p>
          <a:p>
            <a:endParaRPr lang="en-US" sz="1200" dirty="0" smtClean="0"/>
          </a:p>
          <a:p>
            <a:r>
              <a:rPr lang="en-US" sz="1200" b="1" dirty="0" smtClean="0"/>
              <a:t>Ephesians</a:t>
            </a:r>
            <a:r>
              <a:rPr lang="en-US" sz="1200" dirty="0" smtClean="0"/>
              <a:t> </a:t>
            </a:r>
            <a:r>
              <a:rPr lang="en-US" sz="1200" b="1" dirty="0" smtClean="0"/>
              <a:t>4:17-32</a:t>
            </a:r>
          </a:p>
          <a:p>
            <a:endParaRPr lang="en-US" sz="1200" dirty="0" smtClean="0"/>
          </a:p>
          <a:p>
            <a:r>
              <a:rPr lang="en-US" sz="1200" dirty="0" smtClean="0"/>
              <a:t>13.  Briefly, how do the non-believing Gentiles walk?  </a:t>
            </a:r>
          </a:p>
          <a:p>
            <a:endParaRPr lang="en-US" sz="1200" dirty="0" smtClean="0"/>
          </a:p>
          <a:p>
            <a:endParaRPr lang="en-US" sz="1200" dirty="0" smtClean="0"/>
          </a:p>
          <a:p>
            <a:pPr marL="285750" indent="-285750"/>
            <a:r>
              <a:rPr lang="en-US" sz="1200" dirty="0" smtClean="0"/>
              <a:t>14.  “But you have not so learned Christ.”  In other words, you did not learn this behavior from Christ.  Rather, they learned to put off what?  </a:t>
            </a:r>
          </a:p>
          <a:p>
            <a:endParaRPr lang="en-US" sz="1200" dirty="0" smtClean="0"/>
          </a:p>
          <a:p>
            <a:r>
              <a:rPr lang="en-US" sz="1200" dirty="0" smtClean="0"/>
              <a:t>15.  How were they to be renewed?  </a:t>
            </a:r>
          </a:p>
          <a:p>
            <a:endParaRPr lang="en-US" sz="1200" dirty="0" smtClean="0"/>
          </a:p>
          <a:p>
            <a:r>
              <a:rPr lang="en-US" sz="1200" dirty="0" smtClean="0"/>
              <a:t>16.  What do the sins listed in v. 25-29 and 31 do to the Holy Spirit?   </a:t>
            </a:r>
          </a:p>
          <a:p>
            <a:endParaRPr lang="en-US" sz="1200" dirty="0" smtClean="0"/>
          </a:p>
          <a:p>
            <a:pPr marL="285750" indent="-285750"/>
            <a:r>
              <a:rPr lang="en-US" sz="1200" dirty="0" smtClean="0"/>
              <a:t>17.  List the three things commanded of the Christian who has received the blessings, and why they should do so.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14                              Paul’s Letter to Ephesus	          Ephesians 5-6</a:t>
            </a:r>
            <a:endParaRPr lang="en-US" sz="1500" dirty="0">
              <a:solidFill>
                <a:schemeClr val="tx1"/>
              </a:solidFill>
            </a:endParaRPr>
          </a:p>
        </p:txBody>
      </p:sp>
      <p:sp>
        <p:nvSpPr>
          <p:cNvPr id="5" name="TextBox 4"/>
          <p:cNvSpPr txBox="1"/>
          <p:nvPr/>
        </p:nvSpPr>
        <p:spPr>
          <a:xfrm>
            <a:off x="381000" y="762000"/>
            <a:ext cx="6248400" cy="1380000"/>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In chapter 3, Paul clearly states what the mystery of God is and gives a full explanation of it: that Christ died and in His death, Jews and Gentiles were reconciled into complete unity in Him. The wall of separation has been broken down. There is no longer a separation between the Jews and the rest of mankind in the circumcision of the flesh. There is no longer a law to be kept that was contrary to all mankind.  Therefore (chapter 4) there is complete unity and oneness in all aspects of Christ.  He left us fully equipped to grow in Him.</a:t>
            </a:r>
          </a:p>
          <a:p>
            <a:r>
              <a:rPr lang="en-US" sz="1200" b="1" dirty="0" smtClean="0"/>
              <a:t>Preview</a:t>
            </a:r>
            <a:r>
              <a:rPr lang="en-US" sz="1200" dirty="0" smtClean="0"/>
              <a:t>:  Chapters 5 and 6 will describe many commands in Christian living.  </a:t>
            </a:r>
            <a:endParaRPr lang="en-US" sz="1200" dirty="0"/>
          </a:p>
        </p:txBody>
      </p:sp>
      <p:sp>
        <p:nvSpPr>
          <p:cNvPr id="7" name="TextBox 6"/>
          <p:cNvSpPr txBox="1"/>
          <p:nvPr/>
        </p:nvSpPr>
        <p:spPr>
          <a:xfrm>
            <a:off x="381000" y="2133600"/>
            <a:ext cx="3352800" cy="830997"/>
          </a:xfrm>
          <a:prstGeom prst="rect">
            <a:avLst/>
          </a:prstGeom>
          <a:noFill/>
          <a:ln>
            <a:solidFill>
              <a:schemeClr val="tx1"/>
            </a:solidFill>
          </a:ln>
        </p:spPr>
        <p:txBody>
          <a:bodyPr wrap="square" rtlCol="0">
            <a:spAutoFit/>
          </a:bodyPr>
          <a:lstStyle/>
          <a:p>
            <a:r>
              <a:rPr lang="en-US" sz="1200" b="1" dirty="0" smtClean="0"/>
              <a:t>Characters and Locations</a:t>
            </a:r>
            <a:r>
              <a:rPr lang="en-US" sz="1200" dirty="0" smtClean="0"/>
              <a:t>:  </a:t>
            </a:r>
          </a:p>
          <a:p>
            <a:r>
              <a:rPr lang="en-US" sz="1200" dirty="0" smtClean="0"/>
              <a:t>Paul and Timothy in Rome.  The church in Ephesus located in Asia Minor made up of primarily Gentiles.</a:t>
            </a:r>
          </a:p>
        </p:txBody>
      </p:sp>
      <p:pic>
        <p:nvPicPr>
          <p:cNvPr id="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3733800" y="2133600"/>
            <a:ext cx="2895784" cy="1710957"/>
          </a:xfrm>
          <a:prstGeom prst="rect">
            <a:avLst/>
          </a:prstGeom>
          <a:noFill/>
        </p:spPr>
      </p:pic>
      <p:sp>
        <p:nvSpPr>
          <p:cNvPr id="10" name="Oval 9"/>
          <p:cNvSpPr/>
          <p:nvPr/>
        </p:nvSpPr>
        <p:spPr>
          <a:xfrm>
            <a:off x="5257800" y="25908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938879"/>
            <a:ext cx="6248400" cy="4888653"/>
          </a:xfrm>
          <a:prstGeom prst="rect">
            <a:avLst/>
          </a:prstGeom>
          <a:solidFill>
            <a:schemeClr val="bg1"/>
          </a:solidFill>
        </p:spPr>
        <p:txBody>
          <a:bodyPr wrap="square" lIns="86493" tIns="43247" rIns="86493" bIns="43247" rtlCol="0">
            <a:spAutoFit/>
          </a:bodyPr>
          <a:lstStyle/>
          <a:p>
            <a:r>
              <a:rPr lang="en-US" sz="1200" b="1" dirty="0" smtClean="0"/>
              <a:t>Class</a:t>
            </a:r>
            <a:r>
              <a:rPr lang="en-US" sz="1200" dirty="0" smtClean="0"/>
              <a:t> </a:t>
            </a:r>
            <a:r>
              <a:rPr lang="en-US" sz="1200" b="1" dirty="0" smtClean="0"/>
              <a:t>Discussion</a:t>
            </a:r>
            <a:r>
              <a:rPr lang="en-US" sz="1200" dirty="0" smtClean="0"/>
              <a:t>: </a:t>
            </a:r>
            <a:r>
              <a:rPr lang="en-US" sz="1200" b="1" dirty="0" smtClean="0"/>
              <a:t>Eph</a:t>
            </a:r>
            <a:r>
              <a:rPr lang="en-US" sz="1200" dirty="0" smtClean="0"/>
              <a:t> </a:t>
            </a:r>
            <a:r>
              <a:rPr lang="en-US" sz="1200" b="1" dirty="0" smtClean="0"/>
              <a:t>5:3-7</a:t>
            </a:r>
          </a:p>
          <a:p>
            <a:endParaRPr lang="en-US" sz="1200" dirty="0" smtClean="0"/>
          </a:p>
          <a:p>
            <a:pPr marL="174625" indent="-174625"/>
            <a:r>
              <a:rPr lang="en-US" sz="1200" dirty="0" smtClean="0"/>
              <a:t>1.  The sins previously discussed are referred to as “walking in darkness.”  How are Christians called to walk?  </a:t>
            </a:r>
          </a:p>
          <a:p>
            <a:endParaRPr lang="en-US" sz="1200" dirty="0" smtClean="0"/>
          </a:p>
          <a:p>
            <a:r>
              <a:rPr lang="en-US" sz="1200" dirty="0" smtClean="0"/>
              <a:t>2.  </a:t>
            </a:r>
            <a:r>
              <a:rPr lang="en-US" sz="1200" b="1" dirty="0" smtClean="0"/>
              <a:t>Think</a:t>
            </a:r>
            <a:r>
              <a:rPr lang="en-US" sz="1200" dirty="0" smtClean="0"/>
              <a:t>:  What does it mean in verse 10, “</a:t>
            </a:r>
            <a:r>
              <a:rPr lang="en-US" sz="1200" u="sng" dirty="0" smtClean="0"/>
              <a:t>finding out</a:t>
            </a:r>
            <a:r>
              <a:rPr lang="en-US" sz="1200" dirty="0" smtClean="0"/>
              <a:t> what is acceptable to the Lord”?</a:t>
            </a:r>
          </a:p>
          <a:p>
            <a:endParaRPr lang="en-US" sz="1200" dirty="0" smtClean="0"/>
          </a:p>
          <a:p>
            <a:endParaRPr lang="en-US" sz="1200" dirty="0" smtClean="0"/>
          </a:p>
          <a:p>
            <a:r>
              <a:rPr lang="en-US" sz="1200" dirty="0" smtClean="0"/>
              <a:t>3.  What is our only hope of exposing unfruitful works of darkness? </a:t>
            </a:r>
          </a:p>
          <a:p>
            <a:endParaRPr lang="en-US" sz="1200" dirty="0" smtClean="0"/>
          </a:p>
          <a:p>
            <a:r>
              <a:rPr lang="en-US" sz="1200" b="1" dirty="0" smtClean="0"/>
              <a:t>Dictionary.com</a:t>
            </a:r>
            <a:r>
              <a:rPr lang="en-US" sz="1200" dirty="0" smtClean="0"/>
              <a:t>:  </a:t>
            </a:r>
            <a:r>
              <a:rPr lang="en-US" sz="1200" b="1" dirty="0" smtClean="0"/>
              <a:t>Circumspectly</a:t>
            </a:r>
            <a:r>
              <a:rPr lang="en-US" sz="1200" dirty="0" smtClean="0"/>
              <a:t>:  watchful; well considered; careful</a:t>
            </a:r>
          </a:p>
          <a:p>
            <a:endParaRPr lang="en-US" sz="1200" dirty="0" smtClean="0"/>
          </a:p>
          <a:p>
            <a:r>
              <a:rPr lang="en-US" sz="1200" b="1" dirty="0" smtClean="0"/>
              <a:t>Class</a:t>
            </a:r>
            <a:r>
              <a:rPr lang="en-US" sz="1200" dirty="0" smtClean="0"/>
              <a:t> </a:t>
            </a:r>
            <a:r>
              <a:rPr lang="en-US" sz="1200" b="1" dirty="0" smtClean="0"/>
              <a:t>Discussion</a:t>
            </a:r>
            <a:r>
              <a:rPr lang="en-US" sz="1200" dirty="0" smtClean="0"/>
              <a:t>:  Discuss how one might “redeem the time” and why.</a:t>
            </a:r>
          </a:p>
          <a:p>
            <a:endParaRPr lang="en-US" sz="1200" dirty="0" smtClean="0"/>
          </a:p>
          <a:p>
            <a:r>
              <a:rPr lang="en-US" sz="1200" dirty="0" smtClean="0"/>
              <a:t>4.  Where is wisdom found?  </a:t>
            </a:r>
          </a:p>
          <a:p>
            <a:endParaRPr lang="en-US" sz="1200" dirty="0" smtClean="0"/>
          </a:p>
          <a:p>
            <a:r>
              <a:rPr lang="en-US" sz="1200" b="1" dirty="0" smtClean="0"/>
              <a:t>Dictionary.com</a:t>
            </a:r>
            <a:r>
              <a:rPr lang="en-US" sz="1200" dirty="0" smtClean="0"/>
              <a:t>:  </a:t>
            </a:r>
            <a:r>
              <a:rPr lang="en-US" sz="1200" b="1" dirty="0" smtClean="0"/>
              <a:t>Dissipation</a:t>
            </a:r>
            <a:r>
              <a:rPr lang="en-US" sz="1200" dirty="0" smtClean="0"/>
              <a:t>:  a wasting or mental distraction.</a:t>
            </a:r>
          </a:p>
          <a:p>
            <a:endParaRPr lang="en-US" sz="1200" dirty="0" smtClean="0"/>
          </a:p>
          <a:p>
            <a:pPr marL="174625" indent="-174625"/>
            <a:r>
              <a:rPr lang="en-US" sz="1200" dirty="0" smtClean="0"/>
              <a:t>5.  You may have seen someone who is influenced by alcohol or another substance either in person or on television.  That can look quite fun but Paul calls it dissipation.  Rather than be filled with this or any other distraction, what does Paul tell them to be filled with?  </a:t>
            </a:r>
          </a:p>
          <a:p>
            <a:endParaRPr lang="en-US" sz="1200" dirty="0" smtClean="0"/>
          </a:p>
          <a:p>
            <a:r>
              <a:rPr lang="en-US" sz="1200" b="1" dirty="0" smtClean="0"/>
              <a:t>Class</a:t>
            </a:r>
            <a:r>
              <a:rPr lang="en-US" sz="1200" dirty="0" smtClean="0"/>
              <a:t> </a:t>
            </a:r>
            <a:r>
              <a:rPr lang="en-US" sz="1200" b="1" dirty="0" smtClean="0"/>
              <a:t>Discussion</a:t>
            </a:r>
            <a:r>
              <a:rPr lang="en-US" sz="1200" dirty="0" smtClean="0"/>
              <a:t>:  The importance of a personal prayer life.</a:t>
            </a:r>
          </a:p>
          <a:p>
            <a:endParaRPr lang="en-US" sz="1200" dirty="0" smtClean="0"/>
          </a:p>
          <a:p>
            <a:endParaRPr lang="en-US" sz="1200" dirty="0" smtClean="0"/>
          </a:p>
        </p:txBody>
      </p:sp>
      <p:sp>
        <p:nvSpPr>
          <p:cNvPr id="9" name="TextBox 8"/>
          <p:cNvSpPr txBox="1"/>
          <p:nvPr/>
        </p:nvSpPr>
        <p:spPr>
          <a:xfrm>
            <a:off x="381000" y="3092464"/>
            <a:ext cx="2743200" cy="641336"/>
          </a:xfrm>
          <a:prstGeom prst="rect">
            <a:avLst/>
          </a:prstGeom>
          <a:noFill/>
        </p:spPr>
        <p:txBody>
          <a:bodyPr wrap="square" lIns="86493" tIns="43247" rIns="86493" bIns="43247" rtlCol="0">
            <a:spAutoFit/>
          </a:bodyPr>
          <a:lstStyle/>
          <a:p>
            <a:r>
              <a:rPr lang="en-US" sz="1200" b="1" dirty="0" smtClean="0"/>
              <a:t>Ephesians 5:1-21 </a:t>
            </a:r>
            <a:r>
              <a:rPr lang="en-US" sz="1200" dirty="0" smtClean="0"/>
              <a:t>Walk in the likeness of the love of Christ…</a:t>
            </a:r>
          </a:p>
          <a:p>
            <a:endParaRPr lang="en-US" sz="12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07740"/>
            <a:ext cx="6248400" cy="3411326"/>
          </a:xfrm>
          <a:prstGeom prst="rect">
            <a:avLst/>
          </a:prstGeom>
          <a:noFill/>
        </p:spPr>
        <p:txBody>
          <a:bodyPr wrap="square" lIns="86493" tIns="43247" rIns="86493" bIns="43247" rtlCol="0">
            <a:spAutoFit/>
          </a:bodyPr>
          <a:lstStyle/>
          <a:p>
            <a:pPr algn="ctr"/>
            <a:r>
              <a:rPr lang="en-US" sz="1200" dirty="0" smtClean="0"/>
              <a:t>32 This is a great mystery, but I speak concerning Christ and the church.  </a:t>
            </a:r>
          </a:p>
          <a:p>
            <a:endParaRPr lang="en-US" sz="1200" dirty="0" smtClean="0"/>
          </a:p>
          <a:p>
            <a:pPr marL="169863" indent="-169863"/>
            <a:r>
              <a:rPr lang="en-US" sz="1200" dirty="0" smtClean="0"/>
              <a:t>8.  At the end of this relationship discussion, Paul says that the wife is to ___________________ her husband.  </a:t>
            </a:r>
          </a:p>
          <a:p>
            <a:endParaRPr lang="en-US" sz="1200" dirty="0" smtClean="0"/>
          </a:p>
          <a:p>
            <a:r>
              <a:rPr lang="en-US" sz="1200" dirty="0" smtClean="0"/>
              <a:t>Notice how the husband and wife relationship is with each doing their part.  When someone fails to follow their part, problems will arise.  Notice how that concept continues.</a:t>
            </a:r>
          </a:p>
          <a:p>
            <a:endParaRPr lang="en-US" sz="1200" dirty="0" smtClean="0"/>
          </a:p>
          <a:p>
            <a:r>
              <a:rPr lang="en-US" sz="1200" b="1" dirty="0" smtClean="0"/>
              <a:t>Ephesians</a:t>
            </a:r>
            <a:r>
              <a:rPr lang="en-US" sz="1200" dirty="0" smtClean="0"/>
              <a:t> </a:t>
            </a:r>
            <a:r>
              <a:rPr lang="en-US" sz="1200" b="1" dirty="0" smtClean="0"/>
              <a:t>6:1-24</a:t>
            </a:r>
          </a:p>
          <a:p>
            <a:endParaRPr lang="en-US" sz="1200" dirty="0" smtClean="0"/>
          </a:p>
          <a:p>
            <a:r>
              <a:rPr lang="en-US" sz="1200" dirty="0" smtClean="0"/>
              <a:t>9. What is the first commandment with promise and what is the promise? </a:t>
            </a:r>
          </a:p>
          <a:p>
            <a:endParaRPr lang="en-US" sz="1200" dirty="0" smtClean="0"/>
          </a:p>
          <a:p>
            <a:endParaRPr lang="en-US" sz="1200" dirty="0" smtClean="0"/>
          </a:p>
          <a:p>
            <a:r>
              <a:rPr lang="en-US" sz="1200" dirty="0" smtClean="0"/>
              <a:t>10.  What is the commandment to the father of the household? </a:t>
            </a:r>
          </a:p>
          <a:p>
            <a:endParaRPr lang="en-US" sz="1200" dirty="0" smtClean="0"/>
          </a:p>
          <a:p>
            <a:endParaRPr lang="en-US" sz="1200" dirty="0" smtClean="0"/>
          </a:p>
          <a:p>
            <a:pPr marL="228600" indent="-228600">
              <a:buAutoNum type="arabicPeriod" startAt="11"/>
            </a:pPr>
            <a:r>
              <a:rPr lang="en-US" sz="1200" dirty="0" smtClean="0"/>
              <a:t>The bondservant is to sincerely serve as to Christ with reward.  How is the master to behave? </a:t>
            </a:r>
          </a:p>
          <a:p>
            <a:pPr marL="228600" indent="-228600">
              <a:buAutoNum type="arabicPeriod" startAt="11"/>
            </a:pPr>
            <a:endParaRPr lang="en-US" sz="1200" dirty="0" smtClean="0"/>
          </a:p>
        </p:txBody>
      </p:sp>
      <p:sp>
        <p:nvSpPr>
          <p:cNvPr id="3" name="TextBox 2"/>
          <p:cNvSpPr txBox="1"/>
          <p:nvPr/>
        </p:nvSpPr>
        <p:spPr>
          <a:xfrm>
            <a:off x="381000" y="762000"/>
            <a:ext cx="6019800" cy="2303330"/>
          </a:xfrm>
          <a:prstGeom prst="rect">
            <a:avLst/>
          </a:prstGeom>
          <a:noFill/>
        </p:spPr>
        <p:txBody>
          <a:bodyPr wrap="square" lIns="86493" tIns="43247" rIns="86493" bIns="43247" rtlCol="0">
            <a:spAutoFit/>
          </a:bodyPr>
          <a:lstStyle/>
          <a:p>
            <a:r>
              <a:rPr lang="en-US" sz="1200" b="1" dirty="0" smtClean="0"/>
              <a:t>Ephesians 5:1-22 </a:t>
            </a:r>
            <a:r>
              <a:rPr lang="en-US" sz="1200" dirty="0" smtClean="0"/>
              <a:t>The husband and wife relationship is as important as the relationship between Christ and Christians.  Here Paul makes a direct comparison.</a:t>
            </a:r>
          </a:p>
          <a:p>
            <a:endParaRPr lang="en-US" sz="1200" b="1" dirty="0" smtClean="0"/>
          </a:p>
          <a:p>
            <a:r>
              <a:rPr lang="en-US" sz="1200" b="1" dirty="0" smtClean="0"/>
              <a:t>Dictionary.com</a:t>
            </a:r>
            <a:r>
              <a:rPr lang="en-US" sz="1200" dirty="0" smtClean="0"/>
              <a:t>:  </a:t>
            </a:r>
            <a:r>
              <a:rPr lang="en-US" sz="1200" b="1" dirty="0" smtClean="0"/>
              <a:t>Submit</a:t>
            </a:r>
            <a:r>
              <a:rPr lang="en-US" sz="1200" dirty="0" smtClean="0"/>
              <a:t>: to give over or yield to the power or authority of another.  Remember this word as it is used many times to describe all relationships in the church between men and women, brother to brother, sister to sister etc.  </a:t>
            </a:r>
          </a:p>
          <a:p>
            <a:endParaRPr lang="en-US" sz="1200" dirty="0" smtClean="0"/>
          </a:p>
          <a:p>
            <a:r>
              <a:rPr lang="en-US" sz="1200" dirty="0" smtClean="0"/>
              <a:t>6.  How is the wife submit to her husband?  </a:t>
            </a:r>
          </a:p>
          <a:p>
            <a:endParaRPr lang="en-US" sz="1200" dirty="0" smtClean="0"/>
          </a:p>
          <a:p>
            <a:pPr marL="174625" indent="-174625"/>
            <a:r>
              <a:rPr lang="en-US" sz="1200" dirty="0" smtClean="0"/>
              <a:t>7.  This may seem like a sweet deal for the husband but it packs a serious responsibility.  How is the husband to love his wife?</a:t>
            </a:r>
          </a:p>
          <a:p>
            <a:endParaRPr lang="en-US" sz="1200" dirty="0" smtClean="0"/>
          </a:p>
        </p:txBody>
      </p:sp>
      <p:sp>
        <p:nvSpPr>
          <p:cNvPr id="4" name="Rectangle 3"/>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14; pg 2                    Paul’s Letter to Ephesus	          Ephesians 5-6</a:t>
            </a:r>
            <a:endParaRPr lang="en-US" sz="1500" dirty="0">
              <a:solidFill>
                <a:schemeClr val="tx1"/>
              </a:solidFill>
            </a:endParaRPr>
          </a:p>
        </p:txBody>
      </p:sp>
      <p:pic>
        <p:nvPicPr>
          <p:cNvPr id="1026" name="Picture 2" descr="http://www.northwoodsexpressions.com/images/bride_and_groom.jpg"/>
          <p:cNvPicPr>
            <a:picLocks noChangeAspect="1" noChangeArrowheads="1"/>
          </p:cNvPicPr>
          <p:nvPr/>
        </p:nvPicPr>
        <p:blipFill>
          <a:blip r:embed="rId2" cstate="print"/>
          <a:srcRect l="41649"/>
          <a:stretch>
            <a:fillRect/>
          </a:stretch>
        </p:blipFill>
        <p:spPr bwMode="auto">
          <a:xfrm>
            <a:off x="3768652" y="3048000"/>
            <a:ext cx="1108148" cy="1800226"/>
          </a:xfrm>
          <a:prstGeom prst="rect">
            <a:avLst/>
          </a:prstGeom>
          <a:noFill/>
        </p:spPr>
      </p:pic>
      <p:pic>
        <p:nvPicPr>
          <p:cNvPr id="1030" name="Picture 6" descr="https://encrypted-tbn1.gstatic.com/images?q=tbn:ANd9GcSRbAn9FAt8iG4rXMRvlIOZTcfOTbbm7yUttdEcGvNYO5tqMSGv"/>
          <p:cNvPicPr>
            <a:picLocks noChangeAspect="1" noChangeArrowheads="1"/>
          </p:cNvPicPr>
          <p:nvPr/>
        </p:nvPicPr>
        <p:blipFill>
          <a:blip r:embed="rId3" cstate="print"/>
          <a:srcRect/>
          <a:stretch>
            <a:fillRect/>
          </a:stretch>
        </p:blipFill>
        <p:spPr bwMode="auto">
          <a:xfrm>
            <a:off x="2397967" y="3048000"/>
            <a:ext cx="937354" cy="1104901"/>
          </a:xfrm>
          <a:prstGeom prst="rect">
            <a:avLst/>
          </a:prstGeom>
          <a:noFill/>
        </p:spPr>
      </p:pic>
      <p:pic>
        <p:nvPicPr>
          <p:cNvPr id="1032" name="Picture 8" descr="http://www.ypte.org.uk/UserFiles/images/people.jpg"/>
          <p:cNvPicPr>
            <a:picLocks noChangeAspect="1" noChangeArrowheads="1"/>
          </p:cNvPicPr>
          <p:nvPr/>
        </p:nvPicPr>
        <p:blipFill>
          <a:blip r:embed="rId4" cstate="print"/>
          <a:srcRect b="61213"/>
          <a:stretch>
            <a:fillRect/>
          </a:stretch>
        </p:blipFill>
        <p:spPr bwMode="auto">
          <a:xfrm>
            <a:off x="2169367" y="4024312"/>
            <a:ext cx="1412033" cy="547688"/>
          </a:xfrm>
          <a:prstGeom prst="rect">
            <a:avLst/>
          </a:prstGeom>
          <a:noFill/>
        </p:spPr>
      </p:pic>
      <p:sp>
        <p:nvSpPr>
          <p:cNvPr id="10" name="TextBox 9"/>
          <p:cNvSpPr txBox="1"/>
          <p:nvPr/>
        </p:nvSpPr>
        <p:spPr>
          <a:xfrm>
            <a:off x="381000" y="2971800"/>
            <a:ext cx="1905000" cy="1938992"/>
          </a:xfrm>
          <a:prstGeom prst="rect">
            <a:avLst/>
          </a:prstGeom>
          <a:noFill/>
        </p:spPr>
        <p:txBody>
          <a:bodyPr wrap="square" rtlCol="0">
            <a:spAutoFit/>
          </a:bodyPr>
          <a:lstStyle/>
          <a:p>
            <a:r>
              <a:rPr lang="en-US" sz="1200" dirty="0" smtClean="0"/>
              <a:t>Christ loved the church; He: Gave Himself for her.</a:t>
            </a:r>
          </a:p>
          <a:p>
            <a:r>
              <a:rPr lang="en-US" sz="1200" dirty="0" smtClean="0"/>
              <a:t>Sanctified her.</a:t>
            </a:r>
          </a:p>
          <a:p>
            <a:r>
              <a:rPr lang="en-US" sz="1200" dirty="0" smtClean="0"/>
              <a:t>Cleansed her.</a:t>
            </a:r>
          </a:p>
          <a:p>
            <a:r>
              <a:rPr lang="en-US" sz="1200" dirty="0" smtClean="0"/>
              <a:t>To present her a glorious church.</a:t>
            </a:r>
          </a:p>
          <a:p>
            <a:r>
              <a:rPr lang="en-US" sz="1200" dirty="0" smtClean="0"/>
              <a:t>To present her holy.</a:t>
            </a:r>
          </a:p>
          <a:p>
            <a:r>
              <a:rPr lang="en-US" sz="1200" dirty="0" smtClean="0"/>
              <a:t>To present her without blemish.</a:t>
            </a:r>
          </a:p>
          <a:p>
            <a:endParaRPr lang="en-US" sz="1200" dirty="0"/>
          </a:p>
        </p:txBody>
      </p:sp>
      <p:sp>
        <p:nvSpPr>
          <p:cNvPr id="11" name="TextBox 10"/>
          <p:cNvSpPr txBox="1"/>
          <p:nvPr/>
        </p:nvSpPr>
        <p:spPr>
          <a:xfrm>
            <a:off x="4495800" y="2895600"/>
            <a:ext cx="1981200" cy="2123658"/>
          </a:xfrm>
          <a:prstGeom prst="rect">
            <a:avLst/>
          </a:prstGeom>
          <a:noFill/>
        </p:spPr>
        <p:txBody>
          <a:bodyPr wrap="square" rtlCol="0">
            <a:spAutoFit/>
          </a:bodyPr>
          <a:lstStyle/>
          <a:p>
            <a:pPr algn="r"/>
            <a:r>
              <a:rPr lang="en-US" sz="1200" dirty="0" smtClean="0"/>
              <a:t>The husband is to love his wife in the same way Christ loved the church.</a:t>
            </a:r>
          </a:p>
          <a:p>
            <a:pPr algn="r"/>
            <a:r>
              <a:rPr lang="en-US" sz="1200" dirty="0" smtClean="0"/>
              <a:t>Love her as he loves himself.</a:t>
            </a:r>
          </a:p>
          <a:p>
            <a:pPr algn="r"/>
            <a:r>
              <a:rPr lang="en-US" sz="1200" dirty="0" smtClean="0"/>
              <a:t>He who loves his wife, loves his own body.</a:t>
            </a:r>
          </a:p>
          <a:p>
            <a:pPr algn="r"/>
            <a:r>
              <a:rPr lang="en-US" sz="1200" dirty="0" smtClean="0"/>
              <a:t>He nourishes her.</a:t>
            </a:r>
          </a:p>
          <a:p>
            <a:pPr algn="r"/>
            <a:r>
              <a:rPr lang="en-US" sz="1200" dirty="0" smtClean="0"/>
              <a:t>He cherishes her just as Christ does the church.</a:t>
            </a:r>
          </a:p>
          <a:p>
            <a:pPr algn="r"/>
            <a:endParaRPr lang="en-US" sz="1200" dirty="0" smtClean="0"/>
          </a:p>
          <a:p>
            <a:pPr algn="r"/>
            <a:endParaRPr lang="en-US" sz="1200" dirty="0"/>
          </a:p>
        </p:txBody>
      </p:sp>
      <p:pic>
        <p:nvPicPr>
          <p:cNvPr id="13" name="Picture 2" descr="http://www.northwoodsexpressions.com/images/bride_and_groom.jpg"/>
          <p:cNvPicPr>
            <a:picLocks noChangeAspect="1" noChangeArrowheads="1"/>
          </p:cNvPicPr>
          <p:nvPr/>
        </p:nvPicPr>
        <p:blipFill>
          <a:blip r:embed="rId5" cstate="print"/>
          <a:srcRect r="58626" b="51538"/>
          <a:stretch>
            <a:fillRect/>
          </a:stretch>
        </p:blipFill>
        <p:spPr bwMode="auto">
          <a:xfrm>
            <a:off x="3739896" y="3048000"/>
            <a:ext cx="740123" cy="8218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6248400" cy="5996649"/>
          </a:xfrm>
          <a:prstGeom prst="rect">
            <a:avLst/>
          </a:prstGeom>
          <a:noFill/>
        </p:spPr>
        <p:txBody>
          <a:bodyPr wrap="square" lIns="86493" tIns="43247" rIns="86493" bIns="43247" rtlCol="0">
            <a:spAutoFit/>
          </a:bodyPr>
          <a:lstStyle/>
          <a:p>
            <a:r>
              <a:rPr lang="en-US" sz="1200" b="1" dirty="0" smtClean="0"/>
              <a:t>Ephesians 6:10-18  The Whole Armor of God</a:t>
            </a:r>
          </a:p>
          <a:p>
            <a:endParaRPr lang="en-US" sz="1200" b="1" dirty="0" smtClean="0"/>
          </a:p>
          <a:p>
            <a:r>
              <a:rPr lang="en-US" sz="1200" dirty="0" smtClean="0"/>
              <a:t>10.  What purpose does wearing the armor of God serve?  </a:t>
            </a:r>
          </a:p>
          <a:p>
            <a:endParaRPr lang="en-US" sz="1200" dirty="0" smtClean="0"/>
          </a:p>
          <a:p>
            <a:endParaRPr lang="en-US" sz="1200" dirty="0" smtClean="0"/>
          </a:p>
          <a:p>
            <a:pPr marL="287338" indent="-287338"/>
            <a:r>
              <a:rPr lang="en-US" sz="1200" dirty="0" smtClean="0"/>
              <a:t>11.  Observe the man wearing armor to get a picture of how a person might be protected.   What do these items represent?</a:t>
            </a:r>
          </a:p>
          <a:p>
            <a:endParaRPr lang="en-US" sz="1200" dirty="0" smtClean="0"/>
          </a:p>
          <a:p>
            <a:pPr>
              <a:lnSpc>
                <a:spcPct val="150000"/>
              </a:lnSpc>
            </a:pPr>
            <a:r>
              <a:rPr lang="en-US" sz="1200" dirty="0" smtClean="0"/>
              <a:t>A waist girded with _______________.</a:t>
            </a:r>
          </a:p>
          <a:p>
            <a:pPr>
              <a:lnSpc>
                <a:spcPct val="150000"/>
              </a:lnSpc>
            </a:pPr>
            <a:r>
              <a:rPr lang="en-US" sz="1200" dirty="0" smtClean="0"/>
              <a:t>The Breastplate of __________________.</a:t>
            </a:r>
          </a:p>
          <a:p>
            <a:pPr>
              <a:lnSpc>
                <a:spcPct val="150000"/>
              </a:lnSpc>
            </a:pPr>
            <a:r>
              <a:rPr lang="en-US" sz="1200" dirty="0" smtClean="0"/>
              <a:t>Feet prepared to _______________ the __________________.</a:t>
            </a:r>
          </a:p>
          <a:p>
            <a:pPr>
              <a:lnSpc>
                <a:spcPct val="150000"/>
              </a:lnSpc>
            </a:pPr>
            <a:r>
              <a:rPr lang="en-US" sz="1200" dirty="0" smtClean="0"/>
              <a:t>The Shield of ________________.</a:t>
            </a:r>
          </a:p>
          <a:p>
            <a:pPr>
              <a:lnSpc>
                <a:spcPct val="150000"/>
              </a:lnSpc>
            </a:pPr>
            <a:r>
              <a:rPr lang="en-US" sz="1200" dirty="0" smtClean="0"/>
              <a:t>The Helmet of ________________________.</a:t>
            </a:r>
          </a:p>
          <a:p>
            <a:pPr>
              <a:lnSpc>
                <a:spcPct val="150000"/>
              </a:lnSpc>
            </a:pPr>
            <a:r>
              <a:rPr lang="en-US" sz="1200" dirty="0" smtClean="0"/>
              <a:t>The Sword of the _____________ which is the _________ of _________.</a:t>
            </a:r>
          </a:p>
          <a:p>
            <a:endParaRPr lang="en-US" sz="1200" dirty="0" smtClean="0"/>
          </a:p>
          <a:p>
            <a:endParaRPr lang="en-US" sz="1200" dirty="0" smtClean="0"/>
          </a:p>
          <a:p>
            <a:endParaRPr lang="en-US" sz="1200" dirty="0" smtClean="0"/>
          </a:p>
          <a:p>
            <a:r>
              <a:rPr lang="en-US" sz="1200" dirty="0" smtClean="0"/>
              <a:t>12.  What is the important addition to this armor?  </a:t>
            </a:r>
          </a:p>
          <a:p>
            <a:endParaRPr lang="en-US" sz="1200" dirty="0" smtClean="0"/>
          </a:p>
          <a:p>
            <a:endParaRPr lang="en-US" sz="1200" dirty="0" smtClean="0"/>
          </a:p>
          <a:p>
            <a:r>
              <a:rPr lang="en-US" sz="1200" dirty="0" smtClean="0"/>
              <a:t>13.  What is Paul's personal prayer request?  </a:t>
            </a:r>
          </a:p>
          <a:p>
            <a:endParaRPr lang="en-US" sz="1200" dirty="0" smtClean="0"/>
          </a:p>
          <a:p>
            <a:endParaRPr lang="en-US" sz="1200" dirty="0" smtClean="0"/>
          </a:p>
          <a:p>
            <a:r>
              <a:rPr lang="en-US" sz="1200" dirty="0" smtClean="0"/>
              <a:t>Discuss Paul’s closing comments.</a:t>
            </a:r>
          </a:p>
          <a:p>
            <a:endParaRPr lang="en-US" sz="1200" dirty="0" smtClean="0"/>
          </a:p>
          <a:p>
            <a:endParaRPr lang="en-US" sz="1200" dirty="0" smtClean="0"/>
          </a:p>
          <a:p>
            <a:endParaRPr lang="en-US" sz="1200" dirty="0" smtClean="0"/>
          </a:p>
          <a:p>
            <a:endParaRPr lang="en-US" sz="1200" dirty="0" smtClean="0"/>
          </a:p>
          <a:p>
            <a:endParaRPr lang="en-US" sz="1200" dirty="0"/>
          </a:p>
        </p:txBody>
      </p:sp>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14; pg 3                    Paul’s Letter to Ephesus	          Ephesians 5-6</a:t>
            </a:r>
            <a:endParaRPr lang="en-US" sz="1500" dirty="0">
              <a:solidFill>
                <a:schemeClr val="tx1"/>
              </a:solidFill>
            </a:endParaRPr>
          </a:p>
        </p:txBody>
      </p:sp>
      <p:pic>
        <p:nvPicPr>
          <p:cNvPr id="11" name="Picture 10" descr="armor.png"/>
          <p:cNvPicPr>
            <a:picLocks noChangeAspect="1"/>
          </p:cNvPicPr>
          <p:nvPr/>
        </p:nvPicPr>
        <p:blipFill>
          <a:blip r:embed="rId2" cstate="print"/>
          <a:srcRect l="25981" r="16449"/>
          <a:stretch>
            <a:fillRect/>
          </a:stretch>
        </p:blipFill>
        <p:spPr>
          <a:xfrm>
            <a:off x="4876800" y="2057400"/>
            <a:ext cx="1600200" cy="28526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15                         Paul’s Letter to the Philippians	        </a:t>
            </a:r>
            <a:r>
              <a:rPr lang="en-US" sz="1500" dirty="0" err="1" smtClean="0">
                <a:solidFill>
                  <a:schemeClr val="tx1"/>
                </a:solidFill>
              </a:rPr>
              <a:t>Philippians</a:t>
            </a:r>
            <a:r>
              <a:rPr lang="en-US" sz="1500" dirty="0" smtClean="0">
                <a:solidFill>
                  <a:schemeClr val="tx1"/>
                </a:solidFill>
              </a:rPr>
              <a:t> 1-2</a:t>
            </a:r>
            <a:endParaRPr lang="en-US" sz="1500" dirty="0">
              <a:solidFill>
                <a:schemeClr val="tx1"/>
              </a:solidFill>
            </a:endParaRPr>
          </a:p>
        </p:txBody>
      </p:sp>
      <p:sp>
        <p:nvSpPr>
          <p:cNvPr id="5" name="TextBox 4"/>
          <p:cNvSpPr txBox="1"/>
          <p:nvPr/>
        </p:nvSpPr>
        <p:spPr>
          <a:xfrm>
            <a:off x="381000" y="762000"/>
            <a:ext cx="6248400" cy="826002"/>
          </a:xfrm>
          <a:prstGeom prst="rect">
            <a:avLst/>
          </a:prstGeom>
          <a:noFill/>
          <a:ln>
            <a:solidFill>
              <a:schemeClr val="tx1"/>
            </a:solidFill>
          </a:ln>
        </p:spPr>
        <p:txBody>
          <a:bodyPr wrap="square" lIns="86493" tIns="43247" rIns="86493" bIns="43247" rtlCol="0">
            <a:spAutoFit/>
          </a:bodyPr>
          <a:lstStyle/>
          <a:p>
            <a:r>
              <a:rPr lang="en-US" sz="1200" b="1" dirty="0" smtClean="0"/>
              <a:t>Preview:  </a:t>
            </a:r>
            <a:r>
              <a:rPr lang="en-US" sz="1200" dirty="0" smtClean="0"/>
              <a:t>Paul writes yet another letter, this time to the church in Philippi.  It is said to be a thank you note to the believers for their help in his hour of need.  He also takes this opportunity to instruct them in Christian unity.  He uses the word joy 19 times in this epistle and describes that only through Christ are real joy and unity possible.  </a:t>
            </a:r>
            <a:endParaRPr lang="en-US" sz="1200" dirty="0"/>
          </a:p>
        </p:txBody>
      </p:sp>
      <p:sp>
        <p:nvSpPr>
          <p:cNvPr id="7" name="TextBox 6"/>
          <p:cNvSpPr txBox="1"/>
          <p:nvPr/>
        </p:nvSpPr>
        <p:spPr>
          <a:xfrm>
            <a:off x="381000" y="1600200"/>
            <a:ext cx="3352800" cy="830997"/>
          </a:xfrm>
          <a:prstGeom prst="rect">
            <a:avLst/>
          </a:prstGeom>
          <a:noFill/>
          <a:ln>
            <a:solidFill>
              <a:schemeClr val="tx1"/>
            </a:solidFill>
          </a:ln>
        </p:spPr>
        <p:txBody>
          <a:bodyPr wrap="square" rtlCol="0">
            <a:spAutoFit/>
          </a:bodyPr>
          <a:lstStyle/>
          <a:p>
            <a:r>
              <a:rPr lang="en-US" sz="1200" b="1" dirty="0" smtClean="0"/>
              <a:t>Characters and Locations</a:t>
            </a:r>
            <a:r>
              <a:rPr lang="en-US" sz="1200" dirty="0" smtClean="0"/>
              <a:t>:  </a:t>
            </a:r>
          </a:p>
          <a:p>
            <a:r>
              <a:rPr lang="en-US" sz="1200" dirty="0" smtClean="0"/>
              <a:t>Paul and Timothy in Rome.  The church in Philippi located in Macedonia made up of primarily Gentiles.</a:t>
            </a:r>
          </a:p>
        </p:txBody>
      </p:sp>
      <p:pic>
        <p:nvPicPr>
          <p:cNvPr id="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3749040" y="1600200"/>
            <a:ext cx="2895784" cy="1710957"/>
          </a:xfrm>
          <a:prstGeom prst="rect">
            <a:avLst/>
          </a:prstGeom>
          <a:noFill/>
        </p:spPr>
      </p:pic>
      <p:sp>
        <p:nvSpPr>
          <p:cNvPr id="10" name="Oval 9"/>
          <p:cNvSpPr/>
          <p:nvPr/>
        </p:nvSpPr>
        <p:spPr>
          <a:xfrm>
            <a:off x="4953000" y="16002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706826"/>
            <a:ext cx="6248400" cy="5073319"/>
          </a:xfrm>
          <a:prstGeom prst="rect">
            <a:avLst/>
          </a:prstGeom>
          <a:solidFill>
            <a:schemeClr val="bg1"/>
          </a:solidFill>
        </p:spPr>
        <p:txBody>
          <a:bodyPr wrap="square" lIns="86493" tIns="43247" rIns="86493" bIns="43247" rtlCol="0">
            <a:spAutoFit/>
          </a:bodyPr>
          <a:lstStyle/>
          <a:p>
            <a:r>
              <a:rPr lang="en-US" sz="1200" b="1" dirty="0" smtClean="0"/>
              <a:t>Philippians</a:t>
            </a:r>
            <a:r>
              <a:rPr lang="en-US" sz="1200" dirty="0" smtClean="0"/>
              <a:t> </a:t>
            </a:r>
            <a:r>
              <a:rPr lang="en-US" sz="1200" b="1" dirty="0" smtClean="0"/>
              <a:t>1:1-18</a:t>
            </a:r>
            <a:r>
              <a:rPr lang="en-US" sz="1200" dirty="0" smtClean="0"/>
              <a:t> </a:t>
            </a:r>
          </a:p>
          <a:p>
            <a:endParaRPr lang="en-US" sz="1200" dirty="0" smtClean="0"/>
          </a:p>
          <a:p>
            <a:r>
              <a:rPr lang="en-US" sz="1200" dirty="0" smtClean="0"/>
              <a:t>2.  Who is this letter written to?  </a:t>
            </a:r>
            <a:r>
              <a:rPr lang="en-US" sz="1200" b="1" dirty="0" smtClean="0"/>
              <a:t>Think</a:t>
            </a:r>
            <a:r>
              <a:rPr lang="en-US" sz="1200" dirty="0" smtClean="0"/>
              <a:t>, what does that tell you about this church?</a:t>
            </a:r>
          </a:p>
          <a:p>
            <a:endParaRPr lang="en-US" sz="1200" dirty="0" smtClean="0"/>
          </a:p>
          <a:p>
            <a:r>
              <a:rPr lang="en-US" sz="1200" b="1" dirty="0" smtClean="0"/>
              <a:t>Class</a:t>
            </a:r>
            <a:r>
              <a:rPr lang="en-US" sz="1200" dirty="0" smtClean="0"/>
              <a:t> </a:t>
            </a:r>
            <a:r>
              <a:rPr lang="en-US" sz="1200" b="1" dirty="0" smtClean="0"/>
              <a:t>Discussion</a:t>
            </a:r>
            <a:r>
              <a:rPr lang="en-US" sz="1200" dirty="0" smtClean="0"/>
              <a:t>:  Paul tells the Philippians that he is very thankful for their fellowship in Christ and that he is confident that Christ will complete in them what Christ has started.  Your Bible’s cross-reference may suggest John 6:29.  Review that thought with your teacher.</a:t>
            </a:r>
          </a:p>
          <a:p>
            <a:endParaRPr lang="en-US" sz="1200" dirty="0" smtClean="0"/>
          </a:p>
          <a:p>
            <a:r>
              <a:rPr lang="en-US" sz="1200" dirty="0" smtClean="0"/>
              <a:t>3.  </a:t>
            </a:r>
            <a:r>
              <a:rPr lang="en-US" sz="1200" b="1" dirty="0" smtClean="0"/>
              <a:t>Think</a:t>
            </a:r>
            <a:r>
              <a:rPr lang="en-US" sz="1200" dirty="0" smtClean="0"/>
              <a:t>:  How might a Christian’s love abound in knowledge and all discernment?</a:t>
            </a:r>
          </a:p>
          <a:p>
            <a:endParaRPr lang="en-US" sz="1200" dirty="0" smtClean="0"/>
          </a:p>
          <a:p>
            <a:pPr marL="173038" indent="-173038"/>
            <a:r>
              <a:rPr lang="en-US" sz="1200" dirty="0" smtClean="0"/>
              <a:t>4.  What must one be filled with per verse 11 to accomplish verse 10 “that you may be sincere and without offense until the day of Christ”?</a:t>
            </a:r>
          </a:p>
          <a:p>
            <a:endParaRPr lang="en-US" sz="1200" dirty="0" smtClean="0"/>
          </a:p>
          <a:p>
            <a:r>
              <a:rPr lang="en-US" sz="1200" b="1" dirty="0" smtClean="0"/>
              <a:t>Class</a:t>
            </a:r>
            <a:r>
              <a:rPr lang="en-US" sz="1200" dirty="0" smtClean="0"/>
              <a:t> </a:t>
            </a:r>
            <a:r>
              <a:rPr lang="en-US" sz="1200" b="1" dirty="0" smtClean="0"/>
              <a:t>Discussion</a:t>
            </a:r>
            <a:r>
              <a:rPr lang="en-US" sz="1200" dirty="0" smtClean="0"/>
              <a:t>:  </a:t>
            </a:r>
            <a:r>
              <a:rPr lang="en-US" sz="1200" b="1" dirty="0" smtClean="0"/>
              <a:t>Philippians</a:t>
            </a:r>
            <a:r>
              <a:rPr lang="en-US" sz="1200" dirty="0" smtClean="0"/>
              <a:t> </a:t>
            </a:r>
            <a:r>
              <a:rPr lang="en-US" sz="1200" b="1" dirty="0" smtClean="0"/>
              <a:t>1:12</a:t>
            </a:r>
            <a:r>
              <a:rPr lang="en-US" sz="1200" dirty="0" smtClean="0"/>
              <a:t> “But I want you to know, brethren, that the things </a:t>
            </a:r>
            <a:r>
              <a:rPr lang="en-US" sz="1200" i="1" dirty="0" smtClean="0"/>
              <a:t>which happened</a:t>
            </a:r>
            <a:r>
              <a:rPr lang="en-US" sz="1200" dirty="0" smtClean="0"/>
              <a:t> to me have actually turned out for the furtherance of the gospel”.  Here is what actually led to Paul’s imprisonment. Acts 21-28; Paul arrives in Jerusalem, is accused of creating a tumult, and is arrested in the temple.  He tries to speak to the mob in chapter 22 and tells them of his conversion.  When he says that Jesus sent him to the Gentiles, they revolt against him. He argues with the Sanhedrin and escapes a mob of more than 40 men who plan to murder him.  He is interviewed by Felix, Festus, and appeals to Caesar.  He is interviewed by King Agrippa and off to Rome he went.  He was shipwrecked along the way, survived a viper bite, honored by the people of Malta, and delivered to Rome.  </a:t>
            </a:r>
          </a:p>
          <a:p>
            <a:endParaRPr lang="en-US" sz="1200" dirty="0" smtClean="0"/>
          </a:p>
          <a:p>
            <a:r>
              <a:rPr lang="en-US" sz="1200" dirty="0" smtClean="0"/>
              <a:t>5.  What good things have these events allowed?  </a:t>
            </a:r>
          </a:p>
          <a:p>
            <a:endParaRPr lang="en-US" sz="1200" dirty="0" smtClean="0"/>
          </a:p>
          <a:p>
            <a:endParaRPr lang="en-US" sz="1200" dirty="0" smtClean="0"/>
          </a:p>
          <a:p>
            <a:r>
              <a:rPr lang="en-US" sz="1200" dirty="0" smtClean="0"/>
              <a:t>6.  Why does Paul rejoice even when men preach Christ for selfish gain?  </a:t>
            </a:r>
          </a:p>
        </p:txBody>
      </p:sp>
      <p:sp>
        <p:nvSpPr>
          <p:cNvPr id="9" name="TextBox 8"/>
          <p:cNvSpPr txBox="1"/>
          <p:nvPr/>
        </p:nvSpPr>
        <p:spPr>
          <a:xfrm>
            <a:off x="381000" y="2438400"/>
            <a:ext cx="3352800" cy="826002"/>
          </a:xfrm>
          <a:prstGeom prst="rect">
            <a:avLst/>
          </a:prstGeom>
          <a:noFill/>
        </p:spPr>
        <p:txBody>
          <a:bodyPr wrap="square" lIns="86493" tIns="43247" rIns="86493" bIns="43247" rtlCol="0">
            <a:spAutoFit/>
          </a:bodyPr>
          <a:lstStyle/>
          <a:p>
            <a:r>
              <a:rPr lang="en-US" sz="1200" dirty="0" smtClean="0"/>
              <a:t>1.  </a:t>
            </a:r>
            <a:r>
              <a:rPr lang="en-US" sz="1200" b="1" dirty="0" smtClean="0"/>
              <a:t>Think</a:t>
            </a:r>
            <a:r>
              <a:rPr lang="en-US" sz="1200" dirty="0" smtClean="0"/>
              <a:t>:  What do you remember about Philippi?  Try to note the chapter in Acts where it records Paul in Philippi, who he is with, and who was converted.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15; pg 2               Paul’s Letter to the Philippians	        </a:t>
            </a:r>
            <a:r>
              <a:rPr lang="en-US" sz="1500" dirty="0" err="1" smtClean="0">
                <a:solidFill>
                  <a:schemeClr val="tx1"/>
                </a:solidFill>
              </a:rPr>
              <a:t>Philippians</a:t>
            </a:r>
            <a:r>
              <a:rPr lang="en-US" sz="1500" dirty="0" smtClean="0">
                <a:solidFill>
                  <a:schemeClr val="tx1"/>
                </a:solidFill>
              </a:rPr>
              <a:t> 1-2</a:t>
            </a:r>
            <a:endParaRPr lang="en-US" sz="1500" dirty="0">
              <a:solidFill>
                <a:schemeClr val="tx1"/>
              </a:solidFill>
            </a:endParaRPr>
          </a:p>
        </p:txBody>
      </p:sp>
      <p:sp>
        <p:nvSpPr>
          <p:cNvPr id="11" name="TextBox 10"/>
          <p:cNvSpPr txBox="1"/>
          <p:nvPr/>
        </p:nvSpPr>
        <p:spPr>
          <a:xfrm>
            <a:off x="381000" y="770745"/>
            <a:ext cx="6324600" cy="7473976"/>
          </a:xfrm>
          <a:prstGeom prst="rect">
            <a:avLst/>
          </a:prstGeom>
          <a:solidFill>
            <a:schemeClr val="bg1"/>
          </a:solidFill>
        </p:spPr>
        <p:txBody>
          <a:bodyPr wrap="square" lIns="86493" tIns="43247" rIns="86493" bIns="43247" rtlCol="0">
            <a:spAutoFit/>
          </a:bodyPr>
          <a:lstStyle/>
          <a:p>
            <a:r>
              <a:rPr lang="en-US" sz="1200" b="1" dirty="0" smtClean="0"/>
              <a:t>Philippians</a:t>
            </a:r>
            <a:r>
              <a:rPr lang="en-US" sz="1200" dirty="0" smtClean="0"/>
              <a:t> </a:t>
            </a:r>
            <a:r>
              <a:rPr lang="en-US" sz="1200" b="1" dirty="0" smtClean="0"/>
              <a:t>1:19-30</a:t>
            </a:r>
          </a:p>
          <a:p>
            <a:endParaRPr lang="en-US" sz="1200" dirty="0" smtClean="0"/>
          </a:p>
          <a:p>
            <a:r>
              <a:rPr lang="en-US" sz="1200" dirty="0" smtClean="0"/>
              <a:t>7.  What is Paul sure of?  </a:t>
            </a:r>
          </a:p>
          <a:p>
            <a:endParaRPr lang="en-US" sz="1200" dirty="0" smtClean="0"/>
          </a:p>
          <a:p>
            <a:pPr marL="173038" indent="-173038"/>
            <a:r>
              <a:rPr lang="en-US" sz="1200" dirty="0" smtClean="0"/>
              <a:t>8.  Paul says that if he lives, he will live to Christ.  If he dies, it is even better for him because he gets to go be with the Lord.  What will be gained if he lives?  </a:t>
            </a:r>
          </a:p>
          <a:p>
            <a:endParaRPr lang="en-US" sz="1200" dirty="0" smtClean="0"/>
          </a:p>
          <a:p>
            <a:r>
              <a:rPr lang="en-US" sz="1200" b="1" dirty="0" smtClean="0"/>
              <a:t>Class Discussion Philippians 1:27-30</a:t>
            </a:r>
          </a:p>
          <a:p>
            <a:r>
              <a:rPr lang="en-US" sz="1200" b="1" dirty="0" smtClean="0"/>
              <a:t>Dictionary.com</a:t>
            </a:r>
            <a:r>
              <a:rPr lang="en-US" sz="1200" dirty="0" smtClean="0"/>
              <a:t>: </a:t>
            </a:r>
            <a:r>
              <a:rPr lang="en-US" sz="1200" b="1" dirty="0" smtClean="0"/>
              <a:t>Perdition</a:t>
            </a:r>
            <a:r>
              <a:rPr lang="en-US" sz="1200" dirty="0" smtClean="0"/>
              <a:t>:  a state of final spiritual ruin; loss of the soul.  </a:t>
            </a:r>
          </a:p>
          <a:p>
            <a:endParaRPr lang="en-US" sz="1200" dirty="0" smtClean="0"/>
          </a:p>
          <a:p>
            <a:r>
              <a:rPr lang="en-US" sz="1200" b="1" dirty="0" smtClean="0"/>
              <a:t>Philippians</a:t>
            </a:r>
            <a:r>
              <a:rPr lang="en-US" sz="1200" dirty="0" smtClean="0"/>
              <a:t> </a:t>
            </a:r>
            <a:r>
              <a:rPr lang="en-US" sz="1200" b="1" dirty="0" smtClean="0"/>
              <a:t>2:1-30</a:t>
            </a:r>
          </a:p>
          <a:p>
            <a:endParaRPr lang="en-US" sz="1200" dirty="0" smtClean="0"/>
          </a:p>
          <a:p>
            <a:pPr marL="228600" indent="-228600"/>
            <a:r>
              <a:rPr lang="en-US" sz="1200" dirty="0" smtClean="0"/>
              <a:t>9.   Calling for unity, Paul commands:  Complete:  </a:t>
            </a:r>
            <a:r>
              <a:rPr lang="en-US" sz="1200" baseline="30000" dirty="0" smtClean="0"/>
              <a:t>3</a:t>
            </a:r>
            <a:r>
              <a:rPr lang="en-US" sz="1200" dirty="0" smtClean="0"/>
              <a:t> Let nothing </a:t>
            </a:r>
            <a:r>
              <a:rPr lang="en-US" sz="1200" i="1" dirty="0" smtClean="0"/>
              <a:t>be done</a:t>
            </a:r>
            <a:r>
              <a:rPr lang="en-US" sz="1200" dirty="0" smtClean="0"/>
              <a:t> through ____________ ambition or ______________, but in __________________of ___________ let each esteem ______________ better than ______________. </a:t>
            </a:r>
            <a:r>
              <a:rPr lang="en-US" sz="1200" baseline="30000" dirty="0" smtClean="0"/>
              <a:t>4 </a:t>
            </a:r>
            <a:r>
              <a:rPr lang="en-US" sz="1200" dirty="0" smtClean="0"/>
              <a:t>Let each of you look out not only for his _________ interests, but also for the interests of _______________.</a:t>
            </a:r>
          </a:p>
          <a:p>
            <a:endParaRPr lang="en-US" sz="1200" dirty="0" smtClean="0"/>
          </a:p>
          <a:p>
            <a:pPr marL="228600" indent="-228600"/>
            <a:r>
              <a:rPr lang="en-US" sz="1200" dirty="0" smtClean="0"/>
              <a:t>10.  Though Christ was absolutely equal with God what four things did He do? Made Himself of no ________________________, taking the form of a _____________________, and coming in the __________________ of ____________,  He ____________________ Himself to the point of _____________________ even the death on the cross.</a:t>
            </a:r>
          </a:p>
          <a:p>
            <a:endParaRPr lang="en-US" sz="1200" dirty="0" smtClean="0"/>
          </a:p>
          <a:p>
            <a:r>
              <a:rPr lang="en-US" sz="1200" dirty="0" smtClean="0"/>
              <a:t>Class Discussion:  Why was death on the cross so much worse than hanging or beheading?</a:t>
            </a:r>
          </a:p>
          <a:p>
            <a:endParaRPr lang="en-US" sz="1200" dirty="0" smtClean="0"/>
          </a:p>
          <a:p>
            <a:pPr marL="228600" indent="-228600"/>
            <a:r>
              <a:rPr lang="en-US" sz="1200" dirty="0" smtClean="0"/>
              <a:t>11. What has God done for Christ in return?    </a:t>
            </a:r>
          </a:p>
          <a:p>
            <a:pPr marL="228600" indent="-228600"/>
            <a:r>
              <a:rPr lang="en-US" sz="1200" dirty="0" smtClean="0"/>
              <a:t> </a:t>
            </a:r>
          </a:p>
          <a:p>
            <a:endParaRPr lang="en-US" sz="1200" dirty="0" smtClean="0"/>
          </a:p>
          <a:p>
            <a:r>
              <a:rPr lang="en-US" sz="1200" dirty="0" smtClean="0"/>
              <a:t>12. Who will bow and confess Jesus?  </a:t>
            </a:r>
          </a:p>
          <a:p>
            <a:endParaRPr lang="en-US" sz="1200" dirty="0" smtClean="0"/>
          </a:p>
          <a:p>
            <a:r>
              <a:rPr lang="en-US" sz="1200" b="1" dirty="0" smtClean="0"/>
              <a:t>Class</a:t>
            </a:r>
            <a:r>
              <a:rPr lang="en-US" sz="1200" dirty="0" smtClean="0"/>
              <a:t> </a:t>
            </a:r>
            <a:r>
              <a:rPr lang="en-US" sz="1200" b="1" dirty="0" smtClean="0"/>
              <a:t>Discussion</a:t>
            </a:r>
            <a:r>
              <a:rPr lang="en-US" sz="1200" dirty="0" smtClean="0"/>
              <a:t>:  Though Paul has been speaking about unity among these Christians, verses 5-11 are words to each individual soul.  Each person must have the mind of Christ.  Each person must humble himself as Christ did.  It is the individual knee that shall bow and the individual tongue that will confess.  With these thoughts in mind, read verse 12 with a better understanding.</a:t>
            </a:r>
          </a:p>
          <a:p>
            <a:endParaRPr lang="en-US" sz="1200" dirty="0" smtClean="0"/>
          </a:p>
          <a:p>
            <a:r>
              <a:rPr lang="en-US" sz="1200" dirty="0" smtClean="0"/>
              <a:t>13.  What results will come to the Christian by doing things without complaining and disputing?  </a:t>
            </a:r>
          </a:p>
          <a:p>
            <a:endParaRPr lang="en-US" sz="1200" dirty="0" smtClean="0"/>
          </a:p>
          <a:p>
            <a:r>
              <a:rPr lang="en-US" sz="1200" dirty="0" smtClean="0"/>
              <a:t>14.  How might they shine as lights in the world?  </a:t>
            </a:r>
          </a:p>
          <a:p>
            <a:endParaRPr lang="en-US" sz="1200" dirty="0" smtClean="0"/>
          </a:p>
          <a:p>
            <a:r>
              <a:rPr lang="en-US" sz="1200" b="1" dirty="0" smtClean="0"/>
              <a:t>Class</a:t>
            </a:r>
            <a:r>
              <a:rPr lang="en-US" sz="1200" dirty="0" smtClean="0"/>
              <a:t> </a:t>
            </a:r>
            <a:r>
              <a:rPr lang="en-US" sz="1200" b="1" dirty="0" smtClean="0"/>
              <a:t>Discussion</a:t>
            </a:r>
            <a:r>
              <a:rPr lang="en-US" sz="1200" dirty="0" smtClean="0"/>
              <a:t>:  Discuss the character of Timothy and that of </a:t>
            </a:r>
            <a:r>
              <a:rPr lang="en-US" sz="1200" dirty="0" err="1" smtClean="0"/>
              <a:t>Epaphroditus</a:t>
            </a:r>
            <a:r>
              <a:rPr lang="en-US" sz="1200" dirty="0" smtClean="0"/>
              <a:t>.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rd_missionary_journey.jpg"/>
          <p:cNvPicPr>
            <a:picLocks noChangeAspect="1"/>
          </p:cNvPicPr>
          <p:nvPr/>
        </p:nvPicPr>
        <p:blipFill>
          <a:blip r:embed="rId2" cstate="print"/>
          <a:stretch>
            <a:fillRect/>
          </a:stretch>
        </p:blipFill>
        <p:spPr>
          <a:xfrm>
            <a:off x="3048000" y="762000"/>
            <a:ext cx="3581400" cy="2125703"/>
          </a:xfrm>
          <a:prstGeom prst="rect">
            <a:avLst/>
          </a:prstGeom>
        </p:spPr>
      </p:pic>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 </a:t>
            </a:r>
            <a:r>
              <a:rPr lang="en-US" sz="1500" dirty="0">
                <a:solidFill>
                  <a:schemeClr val="tx1"/>
                </a:solidFill>
              </a:rPr>
              <a:t>pg 2 </a:t>
            </a:r>
            <a:r>
              <a:rPr lang="en-US" sz="1500" dirty="0" smtClean="0">
                <a:solidFill>
                  <a:schemeClr val="tx1"/>
                </a:solidFill>
              </a:rPr>
              <a:t>                 During Paul’s Third Journey                   Acts 20:3b-21:15        	                   Paul’s Third Journey Concludes</a:t>
            </a:r>
            <a:endParaRPr lang="en-US" sz="1500" dirty="0">
              <a:solidFill>
                <a:schemeClr val="tx1"/>
              </a:solidFill>
            </a:endParaRPr>
          </a:p>
        </p:txBody>
      </p:sp>
      <p:sp>
        <p:nvSpPr>
          <p:cNvPr id="4" name="TextBox 3"/>
          <p:cNvSpPr txBox="1"/>
          <p:nvPr/>
        </p:nvSpPr>
        <p:spPr>
          <a:xfrm>
            <a:off x="381000" y="762000"/>
            <a:ext cx="6362700" cy="8166473"/>
          </a:xfrm>
          <a:prstGeom prst="rect">
            <a:avLst/>
          </a:prstGeom>
          <a:noFill/>
        </p:spPr>
        <p:txBody>
          <a:bodyPr wrap="square" lIns="86493" tIns="43247" rIns="86493" bIns="43247" rtlCol="0">
            <a:spAutoFit/>
          </a:bodyPr>
          <a:lstStyle/>
          <a:p>
            <a:pPr hangingPunct="0"/>
            <a:r>
              <a:rPr lang="en-US" sz="1100" b="1" dirty="0" smtClean="0"/>
              <a:t>Acts</a:t>
            </a:r>
            <a:r>
              <a:rPr lang="en-US" sz="1100" dirty="0" smtClean="0"/>
              <a:t> </a:t>
            </a:r>
            <a:r>
              <a:rPr lang="en-US" sz="1100" b="1" dirty="0" smtClean="0"/>
              <a:t>20:13-38</a:t>
            </a:r>
          </a:p>
          <a:p>
            <a:pPr hangingPunct="0"/>
            <a:endParaRPr lang="en-US" sz="800" dirty="0" smtClean="0"/>
          </a:p>
          <a:p>
            <a:pPr hangingPunct="0"/>
            <a:r>
              <a:rPr lang="en-US" sz="1100" dirty="0" smtClean="0"/>
              <a:t>11.  Luke and the other men are going to sail </a:t>
            </a:r>
          </a:p>
          <a:p>
            <a:pPr hangingPunct="0"/>
            <a:r>
              <a:rPr lang="en-US" sz="1100" dirty="0" smtClean="0"/>
              <a:t>the 50 mile trek around the elbow from </a:t>
            </a:r>
          </a:p>
          <a:p>
            <a:pPr hangingPunct="0"/>
            <a:r>
              <a:rPr lang="en-US" sz="1100" dirty="0" smtClean="0"/>
              <a:t>Troas to </a:t>
            </a:r>
            <a:r>
              <a:rPr lang="en-US" sz="1100" dirty="0" err="1" smtClean="0"/>
              <a:t>Assos</a:t>
            </a:r>
            <a:r>
              <a:rPr lang="en-US" sz="1100" dirty="0" smtClean="0"/>
              <a:t>.  What does Paul intend </a:t>
            </a:r>
          </a:p>
          <a:p>
            <a:pPr hangingPunct="0"/>
            <a:r>
              <a:rPr lang="en-US" sz="1100" dirty="0" smtClean="0"/>
              <a:t>to do?  </a:t>
            </a:r>
          </a:p>
          <a:p>
            <a:pPr hangingPunct="0"/>
            <a:endParaRPr lang="en-US" sz="1100" dirty="0" smtClean="0"/>
          </a:p>
          <a:p>
            <a:pPr hangingPunct="0"/>
            <a:r>
              <a:rPr lang="en-US" sz="1100" dirty="0" smtClean="0"/>
              <a:t>12.  At </a:t>
            </a:r>
            <a:r>
              <a:rPr lang="en-US" sz="1100" dirty="0" err="1" smtClean="0"/>
              <a:t>Assos</a:t>
            </a:r>
            <a:r>
              <a:rPr lang="en-US" sz="1100" dirty="0" smtClean="0"/>
              <a:t>, Paul boarded the ship and they </a:t>
            </a:r>
          </a:p>
          <a:p>
            <a:pPr hangingPunct="0"/>
            <a:r>
              <a:rPr lang="en-US" sz="1100" dirty="0" smtClean="0"/>
              <a:t>sailed to </a:t>
            </a:r>
            <a:r>
              <a:rPr lang="en-US" sz="1100" dirty="0" err="1" smtClean="0"/>
              <a:t>Mitylene</a:t>
            </a:r>
            <a:r>
              <a:rPr lang="en-US" sz="1100" dirty="0" smtClean="0"/>
              <a:t>, Chios, Samos and came </a:t>
            </a:r>
          </a:p>
          <a:p>
            <a:pPr hangingPunct="0"/>
            <a:r>
              <a:rPr lang="en-US" sz="1100" dirty="0" smtClean="0"/>
              <a:t>to </a:t>
            </a:r>
            <a:r>
              <a:rPr lang="en-US" sz="1100" dirty="0" err="1" smtClean="0"/>
              <a:t>Trogyllium</a:t>
            </a:r>
            <a:r>
              <a:rPr lang="en-US" sz="1100" dirty="0" smtClean="0"/>
              <a:t>.  On the next day they </a:t>
            </a:r>
          </a:p>
          <a:p>
            <a:pPr hangingPunct="0"/>
            <a:r>
              <a:rPr lang="en-US" sz="1100" dirty="0" smtClean="0"/>
              <a:t>arrived at Miletus.  Why did they sail past </a:t>
            </a:r>
          </a:p>
          <a:p>
            <a:pPr hangingPunct="0"/>
            <a:r>
              <a:rPr lang="en-US" sz="1100" dirty="0" smtClean="0"/>
              <a:t>Ephesus?  </a:t>
            </a:r>
          </a:p>
          <a:p>
            <a:pPr hangingPunct="0"/>
            <a:endParaRPr lang="en-US" sz="1100" dirty="0" smtClean="0"/>
          </a:p>
          <a:p>
            <a:pPr hangingPunct="0"/>
            <a:endParaRPr lang="en-US" sz="1100" dirty="0" smtClean="0"/>
          </a:p>
          <a:p>
            <a:pPr hangingPunct="0"/>
            <a:r>
              <a:rPr lang="en-US" sz="1100" b="1" dirty="0" smtClean="0"/>
              <a:t>Class Discussion</a:t>
            </a:r>
            <a:r>
              <a:rPr lang="en-US" sz="1100" dirty="0" smtClean="0"/>
              <a:t>:  Backing up a bit… Why did Paul, perhaps, attend the feast of unleavened bread?  [20:6]  Why did his companions go ahead to Troas and not celebrate the feast with him?  Furthermore, why is Paul rushing to Jerusalem [</a:t>
            </a:r>
            <a:r>
              <a:rPr lang="en-US" sz="1100" dirty="0" err="1" smtClean="0"/>
              <a:t>vs</a:t>
            </a:r>
            <a:r>
              <a:rPr lang="en-US" sz="1100" dirty="0" smtClean="0"/>
              <a:t> 16] for the Day of Pentecost, if possible.  How many days after Passover is Pentecost?    It took them 5 days to sail from Philippi to Troas.  They stayed there 7 days.  Paul leaving on the next day, that being another day spent, approximately, how many days does Paul have left to get to Jerusalem, leaving </a:t>
            </a:r>
            <a:r>
              <a:rPr lang="en-US" sz="1100" dirty="0" err="1" smtClean="0"/>
              <a:t>Assos</a:t>
            </a:r>
            <a:r>
              <a:rPr lang="en-US" sz="1100" dirty="0" smtClean="0"/>
              <a:t> in verse 13?  Studying the map.  Evaluate the approximate mileage that has to be covered from </a:t>
            </a:r>
            <a:r>
              <a:rPr lang="en-US" sz="1100" dirty="0" err="1" smtClean="0"/>
              <a:t>Assos</a:t>
            </a:r>
            <a:r>
              <a:rPr lang="en-US" sz="1100" dirty="0" smtClean="0"/>
              <a:t> to Jerusalem.  </a:t>
            </a:r>
          </a:p>
          <a:p>
            <a:pPr hangingPunct="0"/>
            <a:endParaRPr lang="en-US" sz="1100" dirty="0" smtClean="0"/>
          </a:p>
          <a:p>
            <a:pPr hangingPunct="0"/>
            <a:endParaRPr lang="en-US" sz="1100" dirty="0" smtClean="0"/>
          </a:p>
          <a:p>
            <a:pPr hangingPunct="0"/>
            <a:r>
              <a:rPr lang="en-US" sz="1100" dirty="0" smtClean="0"/>
              <a:t>13.  Now in Miletus, whom does he send for?  </a:t>
            </a:r>
          </a:p>
          <a:p>
            <a:pPr hangingPunct="0"/>
            <a:endParaRPr lang="en-US" sz="1100" dirty="0" smtClean="0"/>
          </a:p>
          <a:p>
            <a:pPr marL="231775" indent="-231775" hangingPunct="0"/>
            <a:r>
              <a:rPr lang="en-US" sz="1100" dirty="0" smtClean="0"/>
              <a:t>14.  Paul reminded the </a:t>
            </a:r>
            <a:r>
              <a:rPr lang="en-US" sz="1100" dirty="0" err="1" smtClean="0"/>
              <a:t>Ephesian</a:t>
            </a:r>
            <a:r>
              <a:rPr lang="en-US" sz="1100" dirty="0" smtClean="0"/>
              <a:t> elders how he had taught them from house to house and openly, testifying to Jews and Greeks to repent toward God and faith toward Jesus Christ.  What does the Holy Spirit testify to Paul?  </a:t>
            </a:r>
          </a:p>
          <a:p>
            <a:pPr hangingPunct="0"/>
            <a:endParaRPr lang="en-US" sz="1100" dirty="0" smtClean="0"/>
          </a:p>
          <a:p>
            <a:pPr hangingPunct="0"/>
            <a:r>
              <a:rPr lang="en-US" sz="1100" dirty="0" smtClean="0"/>
              <a:t>15.  Is Paul bothered by this?  What does he want to finish?  </a:t>
            </a:r>
          </a:p>
          <a:p>
            <a:pPr hangingPunct="0"/>
            <a:endParaRPr lang="en-US" sz="1100" dirty="0" smtClean="0"/>
          </a:p>
          <a:p>
            <a:pPr hangingPunct="0"/>
            <a:r>
              <a:rPr lang="en-US" sz="1100" dirty="0" smtClean="0"/>
              <a:t>16.  What has Paul delivered to the church in Ephesus as all of the churches.  </a:t>
            </a:r>
          </a:p>
          <a:p>
            <a:pPr hangingPunct="0"/>
            <a:endParaRPr lang="en-US" sz="1100" dirty="0" smtClean="0"/>
          </a:p>
          <a:p>
            <a:pPr hangingPunct="0"/>
            <a:r>
              <a:rPr lang="en-US" sz="1100" dirty="0" smtClean="0"/>
              <a:t>17.  Paul tells them to take heed or be careful in shepherding the flock. Why?  </a:t>
            </a:r>
          </a:p>
          <a:p>
            <a:pPr hangingPunct="0"/>
            <a:endParaRPr lang="en-US" sz="1100" dirty="0" smtClean="0"/>
          </a:p>
          <a:p>
            <a:pPr hangingPunct="0"/>
            <a:r>
              <a:rPr lang="en-US" sz="1100" dirty="0" smtClean="0"/>
              <a:t>18.  </a:t>
            </a:r>
            <a:r>
              <a:rPr lang="en-US" sz="1100" b="1" dirty="0" smtClean="0"/>
              <a:t>Think</a:t>
            </a:r>
            <a:r>
              <a:rPr lang="en-US" sz="1100" dirty="0" smtClean="0"/>
              <a:t>:  Why is it important to realize that Paul taught these things intensely for no financial gain?  </a:t>
            </a:r>
          </a:p>
          <a:p>
            <a:pPr hangingPunct="0"/>
            <a:endParaRPr lang="en-US" sz="1100" dirty="0" smtClean="0"/>
          </a:p>
          <a:p>
            <a:pPr hangingPunct="0"/>
            <a:endParaRPr lang="en-US" sz="1100" dirty="0" smtClean="0"/>
          </a:p>
          <a:p>
            <a:pPr hangingPunct="0"/>
            <a:r>
              <a:rPr lang="en-US" sz="1100" b="1" dirty="0" smtClean="0"/>
              <a:t>Acts 21:1-14</a:t>
            </a:r>
          </a:p>
          <a:p>
            <a:pPr hangingPunct="0"/>
            <a:endParaRPr lang="en-US" sz="1100" dirty="0" smtClean="0"/>
          </a:p>
          <a:p>
            <a:pPr hangingPunct="0"/>
            <a:r>
              <a:rPr lang="en-US" sz="1100" dirty="0" smtClean="0"/>
              <a:t>19.  Follow the map as the cities are mentioned.  Where does the ship dock?  </a:t>
            </a:r>
          </a:p>
          <a:p>
            <a:pPr hangingPunct="0"/>
            <a:endParaRPr lang="en-US" sz="1100" dirty="0" smtClean="0"/>
          </a:p>
          <a:p>
            <a:pPr hangingPunct="0"/>
            <a:r>
              <a:rPr lang="en-US" sz="1100" dirty="0" smtClean="0"/>
              <a:t>20.  Whom does Paul look for and find?  </a:t>
            </a:r>
          </a:p>
          <a:p>
            <a:pPr hangingPunct="0"/>
            <a:endParaRPr lang="en-US" sz="1100" dirty="0" smtClean="0"/>
          </a:p>
          <a:p>
            <a:pPr hangingPunct="0"/>
            <a:r>
              <a:rPr lang="en-US" sz="1100" dirty="0" smtClean="0"/>
              <a:t>21.  What did the Spirit testify to Paul through the mouths of these people?  </a:t>
            </a:r>
          </a:p>
          <a:p>
            <a:pPr hangingPunct="0"/>
            <a:endParaRPr lang="en-US" sz="1100" dirty="0" smtClean="0"/>
          </a:p>
          <a:p>
            <a:pPr marL="231775" indent="-231775" hangingPunct="0"/>
            <a:r>
              <a:rPr lang="en-US" sz="1100" dirty="0" smtClean="0"/>
              <a:t>22.  After 7 days, Paul was ready to depart.  The families of the city escorted him to the outskirts of the city.  What did they do there before Paul left them?  </a:t>
            </a:r>
          </a:p>
        </p:txBody>
      </p:sp>
      <p:pic>
        <p:nvPicPr>
          <p:cNvPr id="6" name="Picture 4" descr="https://encrypted-tbn2.gstatic.com/images?q=tbn:ANd9GcRA0txHI6J2C0q2S0HPZ7Odsqs9A_XZ3anpf_UebBm2WYUYgJFEYw"/>
          <p:cNvPicPr>
            <a:picLocks noChangeAspect="1" noChangeArrowheads="1"/>
          </p:cNvPicPr>
          <p:nvPr/>
        </p:nvPicPr>
        <p:blipFill>
          <a:blip r:embed="rId3" cstate="print"/>
          <a:srcRect/>
          <a:stretch>
            <a:fillRect/>
          </a:stretch>
        </p:blipFill>
        <p:spPr bwMode="auto">
          <a:xfrm>
            <a:off x="3505200" y="1676400"/>
            <a:ext cx="821214" cy="738864"/>
          </a:xfrm>
          <a:prstGeom prst="rect">
            <a:avLst/>
          </a:prstGeom>
          <a:noFill/>
          <a:ln>
            <a:solidFill>
              <a:schemeClr val="tx1"/>
            </a:solidFill>
          </a:ln>
        </p:spPr>
      </p:pic>
      <p:sp>
        <p:nvSpPr>
          <p:cNvPr id="8" name="Oval 7"/>
          <p:cNvSpPr/>
          <p:nvPr/>
        </p:nvSpPr>
        <p:spPr>
          <a:xfrm>
            <a:off x="3429000" y="1600200"/>
            <a:ext cx="9906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1066800"/>
            <a:ext cx="3048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v7rvfP2hsGc/UGHNBGNR5yI/AAAAAAAAADw/vTI7jfZK1GY/s1600/scissors-clip-art-5.jpg"/>
          <p:cNvPicPr>
            <a:picLocks noChangeAspect="1" noChangeArrowheads="1"/>
          </p:cNvPicPr>
          <p:nvPr/>
        </p:nvPicPr>
        <p:blipFill>
          <a:blip r:embed="rId2" cstate="print"/>
          <a:srcRect/>
          <a:stretch>
            <a:fillRect/>
          </a:stretch>
        </p:blipFill>
        <p:spPr bwMode="auto">
          <a:xfrm rot="20913295">
            <a:off x="4547528" y="4550431"/>
            <a:ext cx="579441" cy="579441"/>
          </a:xfrm>
          <a:prstGeom prst="rect">
            <a:avLst/>
          </a:prstGeom>
          <a:noFill/>
        </p:spPr>
      </p:pic>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16                         Paul’s Letter to the Philippians	        </a:t>
            </a:r>
            <a:r>
              <a:rPr lang="en-US" sz="1500" dirty="0" err="1" smtClean="0">
                <a:solidFill>
                  <a:schemeClr val="tx1"/>
                </a:solidFill>
              </a:rPr>
              <a:t>Philippians</a:t>
            </a:r>
            <a:r>
              <a:rPr lang="en-US" sz="1500" dirty="0" smtClean="0">
                <a:solidFill>
                  <a:schemeClr val="tx1"/>
                </a:solidFill>
              </a:rPr>
              <a:t> 3-4</a:t>
            </a:r>
            <a:endParaRPr lang="en-US" sz="1500" dirty="0">
              <a:solidFill>
                <a:schemeClr val="tx1"/>
              </a:solidFill>
            </a:endParaRPr>
          </a:p>
        </p:txBody>
      </p:sp>
      <p:sp>
        <p:nvSpPr>
          <p:cNvPr id="5" name="TextBox 4"/>
          <p:cNvSpPr txBox="1"/>
          <p:nvPr/>
        </p:nvSpPr>
        <p:spPr>
          <a:xfrm>
            <a:off x="381000" y="762000"/>
            <a:ext cx="6248400" cy="826002"/>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In Philippians 1-2, Paul, as a prisoner in Rome, writes what is thought of as a thank you note to the believers for their help in his hour of need.  He also takes this opportunity to instruct them in Christian unity while there is also an idea of individual responsibility.  </a:t>
            </a:r>
          </a:p>
          <a:p>
            <a:r>
              <a:rPr lang="en-US" sz="1200" b="1" dirty="0" smtClean="0"/>
              <a:t>Preview</a:t>
            </a:r>
            <a:r>
              <a:rPr lang="en-US" sz="1200" dirty="0" smtClean="0"/>
              <a:t>:  In chapters 3-4, Paul will continue the discussion of unity</a:t>
            </a:r>
            <a:endParaRPr lang="en-US" sz="1200" dirty="0"/>
          </a:p>
        </p:txBody>
      </p:sp>
      <p:sp>
        <p:nvSpPr>
          <p:cNvPr id="7" name="TextBox 6"/>
          <p:cNvSpPr txBox="1"/>
          <p:nvPr/>
        </p:nvSpPr>
        <p:spPr>
          <a:xfrm>
            <a:off x="381000" y="1600200"/>
            <a:ext cx="3352800" cy="830997"/>
          </a:xfrm>
          <a:prstGeom prst="rect">
            <a:avLst/>
          </a:prstGeom>
          <a:noFill/>
          <a:ln>
            <a:solidFill>
              <a:schemeClr val="tx1"/>
            </a:solidFill>
          </a:ln>
        </p:spPr>
        <p:txBody>
          <a:bodyPr wrap="square" rtlCol="0">
            <a:spAutoFit/>
          </a:bodyPr>
          <a:lstStyle/>
          <a:p>
            <a:r>
              <a:rPr lang="en-US" sz="1200" b="1" dirty="0" smtClean="0"/>
              <a:t>Characters and Locations</a:t>
            </a:r>
            <a:r>
              <a:rPr lang="en-US" sz="1200" dirty="0" smtClean="0"/>
              <a:t>:  </a:t>
            </a:r>
          </a:p>
          <a:p>
            <a:r>
              <a:rPr lang="en-US" sz="1200" dirty="0" smtClean="0"/>
              <a:t>Paul and Timothy in Rome.  The church in Philippi located in Macedonia made up of primarily Gentiles.</a:t>
            </a:r>
          </a:p>
        </p:txBody>
      </p:sp>
      <p:pic>
        <p:nvPicPr>
          <p:cNvPr id="6" name="Picture 2" descr="http://3.bp.blogspot.com/-U0gFo4zXoc4/Tryx28BVd_I/AAAAAAAAACQ/bWYZegKRNrA/s1600/Paul%2527s+Journey+to+Rome.jpg"/>
          <p:cNvPicPr>
            <a:picLocks noChangeAspect="1" noChangeArrowheads="1"/>
          </p:cNvPicPr>
          <p:nvPr/>
        </p:nvPicPr>
        <p:blipFill>
          <a:blip r:embed="rId3" cstate="print"/>
          <a:srcRect/>
          <a:stretch>
            <a:fillRect/>
          </a:stretch>
        </p:blipFill>
        <p:spPr bwMode="auto">
          <a:xfrm>
            <a:off x="3749040" y="1600200"/>
            <a:ext cx="2895784" cy="1710957"/>
          </a:xfrm>
          <a:prstGeom prst="rect">
            <a:avLst/>
          </a:prstGeom>
          <a:noFill/>
        </p:spPr>
      </p:pic>
      <p:sp>
        <p:nvSpPr>
          <p:cNvPr id="10" name="Oval 9"/>
          <p:cNvSpPr/>
          <p:nvPr/>
        </p:nvSpPr>
        <p:spPr>
          <a:xfrm>
            <a:off x="4953000" y="16002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438401"/>
            <a:ext cx="3352800" cy="1133779"/>
          </a:xfrm>
          <a:prstGeom prst="rect">
            <a:avLst/>
          </a:prstGeom>
          <a:noFill/>
        </p:spPr>
        <p:txBody>
          <a:bodyPr wrap="square" lIns="86493" tIns="43247" rIns="86493" bIns="43247" rtlCol="0">
            <a:spAutoFit/>
          </a:bodyPr>
          <a:lstStyle/>
          <a:p>
            <a:r>
              <a:rPr lang="en-US" sz="1200" b="1" dirty="0" smtClean="0"/>
              <a:t>Philippians</a:t>
            </a:r>
            <a:r>
              <a:rPr lang="en-US" sz="1200" dirty="0" smtClean="0"/>
              <a:t> </a:t>
            </a:r>
            <a:r>
              <a:rPr lang="en-US" sz="1200" b="1" dirty="0" smtClean="0"/>
              <a:t>3:1-21  </a:t>
            </a:r>
          </a:p>
          <a:p>
            <a:endParaRPr lang="en-US" sz="800" dirty="0" smtClean="0"/>
          </a:p>
          <a:p>
            <a:pPr marL="169863" indent="-169863"/>
            <a:r>
              <a:rPr lang="en-US" sz="1200" dirty="0" smtClean="0"/>
              <a:t>1.  Like many of Paul’s writings, he warns the brethren against the “evil dogs” teaching that Christians must be circumcised in order to go to heaven.  What else does he call them?  </a:t>
            </a:r>
          </a:p>
        </p:txBody>
      </p:sp>
      <p:sp>
        <p:nvSpPr>
          <p:cNvPr id="13" name="Rectangle 12"/>
          <p:cNvSpPr/>
          <p:nvPr/>
        </p:nvSpPr>
        <p:spPr>
          <a:xfrm>
            <a:off x="381000" y="3733800"/>
            <a:ext cx="6248400" cy="5078313"/>
          </a:xfrm>
          <a:prstGeom prst="rect">
            <a:avLst/>
          </a:prstGeom>
        </p:spPr>
        <p:txBody>
          <a:bodyPr wrap="square">
            <a:spAutoFit/>
          </a:bodyPr>
          <a:lstStyle/>
          <a:p>
            <a:r>
              <a:rPr lang="en-US" sz="1200" b="1" dirty="0" smtClean="0"/>
              <a:t>Class</a:t>
            </a:r>
            <a:r>
              <a:rPr lang="en-US" sz="1200" dirty="0" smtClean="0"/>
              <a:t> </a:t>
            </a:r>
            <a:r>
              <a:rPr lang="en-US" sz="1200" b="1" dirty="0" smtClean="0"/>
              <a:t>Discussion</a:t>
            </a:r>
            <a:r>
              <a:rPr lang="en-US" sz="1200" dirty="0" smtClean="0"/>
              <a:t>: See illustration:</a:t>
            </a:r>
          </a:p>
          <a:p>
            <a:r>
              <a:rPr lang="en-US" sz="1200" dirty="0" smtClean="0"/>
              <a:t>Phil 3:3  We do bear a circumcision. </a:t>
            </a:r>
          </a:p>
          <a:p>
            <a:r>
              <a:rPr lang="en-US" sz="1200" dirty="0" smtClean="0"/>
              <a:t>The circumcision of the heart.</a:t>
            </a:r>
          </a:p>
          <a:p>
            <a:endParaRPr lang="en-US" sz="1200" dirty="0" smtClean="0"/>
          </a:p>
          <a:p>
            <a:r>
              <a:rPr lang="en-US" sz="1200" dirty="0" smtClean="0"/>
              <a:t>2.  If anyone were allowed to feel justified in</a:t>
            </a:r>
          </a:p>
          <a:p>
            <a:pPr marL="169863"/>
            <a:r>
              <a:rPr lang="en-US" sz="1200" dirty="0" smtClean="0"/>
              <a:t>the flesh it would be Paul.  What does he </a:t>
            </a:r>
          </a:p>
          <a:p>
            <a:pPr marL="169863"/>
            <a:r>
              <a:rPr lang="en-US" sz="1200" dirty="0" smtClean="0"/>
              <a:t>describe about his background that would</a:t>
            </a:r>
          </a:p>
          <a:p>
            <a:pPr marL="169863"/>
            <a:r>
              <a:rPr lang="en-US" sz="1200" dirty="0" smtClean="0"/>
              <a:t>be the pride of Judaism?  </a:t>
            </a:r>
          </a:p>
          <a:p>
            <a:endParaRPr lang="en-US" sz="1200" dirty="0" smtClean="0"/>
          </a:p>
          <a:p>
            <a:endParaRPr lang="en-US" sz="1200" dirty="0" smtClean="0"/>
          </a:p>
          <a:p>
            <a:r>
              <a:rPr lang="en-US" sz="1200" dirty="0" smtClean="0"/>
              <a:t>3.  How does Paul regard these honorable Jewish attributes in Christ?  </a:t>
            </a:r>
          </a:p>
          <a:p>
            <a:endParaRPr lang="en-US" sz="1200" dirty="0" smtClean="0"/>
          </a:p>
          <a:p>
            <a:endParaRPr lang="en-US" sz="1200" dirty="0" smtClean="0"/>
          </a:p>
          <a:p>
            <a:pPr marL="169863" indent="-169863"/>
            <a:r>
              <a:rPr lang="en-US" sz="1200" dirty="0" smtClean="0"/>
              <a:t>4.  Paul abandons the righteousness of his birthright that he might have another righteousness.  What is it?  </a:t>
            </a:r>
          </a:p>
          <a:p>
            <a:endParaRPr lang="en-US" sz="1200" dirty="0" smtClean="0"/>
          </a:p>
          <a:p>
            <a:r>
              <a:rPr lang="en-US" sz="1200" b="1" dirty="0" smtClean="0"/>
              <a:t>Class</a:t>
            </a:r>
            <a:r>
              <a:rPr lang="en-US" sz="1200" dirty="0" smtClean="0"/>
              <a:t> </a:t>
            </a:r>
            <a:r>
              <a:rPr lang="en-US" sz="1200" b="1" dirty="0" smtClean="0"/>
              <a:t>Discussion</a:t>
            </a:r>
            <a:r>
              <a:rPr lang="en-US" sz="1200" dirty="0" smtClean="0"/>
              <a:t>:  Draw an understanding about the importance and power of the resurrection using Phil. 3:10-11; Eph. 1:19-20; 1 Cor. 15:12-19; Romans 10:9</a:t>
            </a:r>
          </a:p>
          <a:p>
            <a:endParaRPr lang="en-US" sz="1200" dirty="0" smtClean="0"/>
          </a:p>
          <a:p>
            <a:pPr marL="169863" indent="-169863"/>
            <a:r>
              <a:rPr lang="en-US" sz="1200" dirty="0" smtClean="0"/>
              <a:t>5.  Paul certainly hopes to obtain the power of the resurrection.  Not that he has already attained but he presses on towards it.  What does Paul do to press onward?  </a:t>
            </a:r>
          </a:p>
          <a:p>
            <a:endParaRPr lang="en-US" sz="1200" dirty="0" smtClean="0"/>
          </a:p>
          <a:p>
            <a:pPr marL="169863" indent="-169863"/>
            <a:r>
              <a:rPr lang="en-US" sz="1200" dirty="0" smtClean="0"/>
              <a:t>6.  Paul calls for unity in this mature way of thinking.  He calls them to walk in his and perhaps Timothy’s example and to keep pressing on in righteousness and the power of the resurrection because what has happened to some who once walked?  </a:t>
            </a:r>
          </a:p>
          <a:p>
            <a:endParaRPr lang="en-US" sz="1200" dirty="0" smtClean="0"/>
          </a:p>
          <a:p>
            <a:r>
              <a:rPr lang="en-US" sz="1200" dirty="0" smtClean="0"/>
              <a:t>7. What do they have their minds set on?  </a:t>
            </a:r>
          </a:p>
        </p:txBody>
      </p:sp>
      <p:sp>
        <p:nvSpPr>
          <p:cNvPr id="16" name="Heart 15"/>
          <p:cNvSpPr/>
          <p:nvPr/>
        </p:nvSpPr>
        <p:spPr>
          <a:xfrm>
            <a:off x="4191000" y="3584303"/>
            <a:ext cx="2209800" cy="1371600"/>
          </a:xfrm>
          <a:prstGeom prst="hear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16"/>
          <p:cNvSpPr/>
          <p:nvPr/>
        </p:nvSpPr>
        <p:spPr>
          <a:xfrm>
            <a:off x="4800600" y="3965303"/>
            <a:ext cx="1066800" cy="609600"/>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53000" y="4117703"/>
            <a:ext cx="625492" cy="369332"/>
          </a:xfrm>
          <a:prstGeom prst="rect">
            <a:avLst/>
          </a:prstGeom>
          <a:noFill/>
        </p:spPr>
        <p:txBody>
          <a:bodyPr wrap="none" rtlCol="0">
            <a:spAutoFit/>
          </a:bodyPr>
          <a:lstStyle/>
          <a:p>
            <a:r>
              <a:rPr lang="en-US" dirty="0" smtClean="0"/>
              <a:t>GOD</a:t>
            </a:r>
            <a:endParaRPr lang="en-US" dirty="0"/>
          </a:p>
        </p:txBody>
      </p:sp>
      <p:sp>
        <p:nvSpPr>
          <p:cNvPr id="21" name="Freeform 20"/>
          <p:cNvSpPr/>
          <p:nvPr/>
        </p:nvSpPr>
        <p:spPr>
          <a:xfrm>
            <a:off x="5007429" y="4582160"/>
            <a:ext cx="333828" cy="246743"/>
          </a:xfrm>
          <a:custGeom>
            <a:avLst/>
            <a:gdLst>
              <a:gd name="connsiteX0" fmla="*/ 0 w 333828"/>
              <a:gd name="connsiteY0" fmla="*/ 246743 h 246743"/>
              <a:gd name="connsiteX1" fmla="*/ 14514 w 333828"/>
              <a:gd name="connsiteY1" fmla="*/ 203200 h 246743"/>
              <a:gd name="connsiteX2" fmla="*/ 101600 w 333828"/>
              <a:gd name="connsiteY2" fmla="*/ 159657 h 246743"/>
              <a:gd name="connsiteX3" fmla="*/ 159657 w 333828"/>
              <a:gd name="connsiteY3" fmla="*/ 130629 h 246743"/>
              <a:gd name="connsiteX4" fmla="*/ 203200 w 333828"/>
              <a:gd name="connsiteY4" fmla="*/ 116114 h 246743"/>
              <a:gd name="connsiteX5" fmla="*/ 290285 w 333828"/>
              <a:gd name="connsiteY5" fmla="*/ 58057 h 246743"/>
              <a:gd name="connsiteX6" fmla="*/ 333828 w 333828"/>
              <a:gd name="connsiteY6" fmla="*/ 0 h 24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28" h="246743">
                <a:moveTo>
                  <a:pt x="0" y="246743"/>
                </a:moveTo>
                <a:cubicBezTo>
                  <a:pt x="4838" y="232229"/>
                  <a:pt x="4957" y="215147"/>
                  <a:pt x="14514" y="203200"/>
                </a:cubicBezTo>
                <a:cubicBezTo>
                  <a:pt x="38767" y="172884"/>
                  <a:pt x="69592" y="173375"/>
                  <a:pt x="101600" y="159657"/>
                </a:cubicBezTo>
                <a:cubicBezTo>
                  <a:pt x="121487" y="151134"/>
                  <a:pt x="139770" y="139152"/>
                  <a:pt x="159657" y="130629"/>
                </a:cubicBezTo>
                <a:cubicBezTo>
                  <a:pt x="173719" y="124602"/>
                  <a:pt x="189826" y="123544"/>
                  <a:pt x="203200" y="116114"/>
                </a:cubicBezTo>
                <a:cubicBezTo>
                  <a:pt x="233697" y="99171"/>
                  <a:pt x="290285" y="58057"/>
                  <a:pt x="290285" y="58057"/>
                </a:cubicBezTo>
                <a:cubicBezTo>
                  <a:pt x="323109" y="8821"/>
                  <a:pt x="306979" y="26849"/>
                  <a:pt x="333828" y="0"/>
                </a:cubicBezTo>
              </a:path>
            </a:pathLst>
          </a:custGeom>
          <a:solidFill>
            <a:schemeClr val="bg1"/>
          </a:solidFill>
          <a:ln w="381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191000" y="3736703"/>
            <a:ext cx="685800" cy="369332"/>
          </a:xfrm>
          <a:prstGeom prst="rect">
            <a:avLst/>
          </a:prstGeom>
          <a:noFill/>
        </p:spPr>
        <p:txBody>
          <a:bodyPr wrap="square" rtlCol="0">
            <a:spAutoFit/>
          </a:bodyPr>
          <a:lstStyle/>
          <a:p>
            <a:r>
              <a:rPr lang="en-US" dirty="0" smtClean="0"/>
              <a:t>Sin</a:t>
            </a:r>
            <a:endParaRPr lang="en-US" dirty="0"/>
          </a:p>
        </p:txBody>
      </p:sp>
      <p:sp>
        <p:nvSpPr>
          <p:cNvPr id="23" name="TextBox 22"/>
          <p:cNvSpPr txBox="1"/>
          <p:nvPr/>
        </p:nvSpPr>
        <p:spPr>
          <a:xfrm>
            <a:off x="5867400" y="3889103"/>
            <a:ext cx="609600" cy="369332"/>
          </a:xfrm>
          <a:prstGeom prst="rect">
            <a:avLst/>
          </a:prstGeom>
          <a:noFill/>
        </p:spPr>
        <p:txBody>
          <a:bodyPr wrap="square" rtlCol="0">
            <a:spAutoFit/>
          </a:bodyPr>
          <a:lstStyle/>
          <a:p>
            <a:r>
              <a:rPr lang="en-US" dirty="0" smtClean="0"/>
              <a:t>Sin</a:t>
            </a:r>
            <a:endParaRPr lang="en-US" dirty="0"/>
          </a:p>
        </p:txBody>
      </p:sp>
      <p:sp>
        <p:nvSpPr>
          <p:cNvPr id="24" name="TextBox 23"/>
          <p:cNvSpPr txBox="1"/>
          <p:nvPr/>
        </p:nvSpPr>
        <p:spPr>
          <a:xfrm>
            <a:off x="5486400" y="4357971"/>
            <a:ext cx="685800" cy="369332"/>
          </a:xfrm>
          <a:prstGeom prst="rect">
            <a:avLst/>
          </a:prstGeom>
          <a:noFill/>
        </p:spPr>
        <p:txBody>
          <a:bodyPr wrap="square" rtlCol="0">
            <a:spAutoFit/>
          </a:bodyPr>
          <a:lstStyle/>
          <a:p>
            <a:r>
              <a:rPr lang="en-US" dirty="0" smtClean="0"/>
              <a:t>Sin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13137"/>
            <a:ext cx="6324600" cy="8032968"/>
          </a:xfrm>
          <a:prstGeom prst="rect">
            <a:avLst/>
          </a:prstGeom>
        </p:spPr>
        <p:txBody>
          <a:bodyPr wrap="square">
            <a:spAutoFit/>
          </a:bodyPr>
          <a:lstStyle/>
          <a:p>
            <a:r>
              <a:rPr lang="en-US" sz="1200" b="1" dirty="0" smtClean="0"/>
              <a:t>Philippians</a:t>
            </a:r>
            <a:r>
              <a:rPr lang="en-US" sz="1200" dirty="0" smtClean="0"/>
              <a:t> </a:t>
            </a:r>
            <a:r>
              <a:rPr lang="en-US" sz="1200" b="1" dirty="0" smtClean="0"/>
              <a:t>3:1-21</a:t>
            </a:r>
            <a:r>
              <a:rPr lang="en-US" sz="1200" dirty="0" smtClean="0"/>
              <a:t> continued</a:t>
            </a:r>
          </a:p>
          <a:p>
            <a:endParaRPr lang="en-US" sz="1200" dirty="0" smtClean="0"/>
          </a:p>
          <a:p>
            <a:pPr marL="171450" indent="-171450"/>
            <a:r>
              <a:rPr lang="en-US" sz="1200" dirty="0" smtClean="0"/>
              <a:t>8.  In our lives, we are considered American citizens.  That is simply geography.  Where is our true citizenship held as we eagerly wait for the Savior?  </a:t>
            </a:r>
          </a:p>
          <a:p>
            <a:endParaRPr lang="en-US" sz="1200" dirty="0" smtClean="0"/>
          </a:p>
          <a:p>
            <a:r>
              <a:rPr lang="en-US" sz="1200" b="1" dirty="0" smtClean="0"/>
              <a:t>Class</a:t>
            </a:r>
            <a:r>
              <a:rPr lang="en-US" sz="1200" dirty="0" smtClean="0"/>
              <a:t> </a:t>
            </a:r>
            <a:r>
              <a:rPr lang="en-US" sz="1200" b="1" dirty="0" smtClean="0"/>
              <a:t>Discussion</a:t>
            </a:r>
            <a:r>
              <a:rPr lang="en-US" sz="1200" dirty="0" smtClean="0"/>
              <a:t>:  The glorious body.</a:t>
            </a:r>
          </a:p>
          <a:p>
            <a:endParaRPr lang="en-US" sz="1200" dirty="0" smtClean="0"/>
          </a:p>
          <a:p>
            <a:r>
              <a:rPr lang="en-US" sz="1200" b="1" dirty="0" smtClean="0"/>
              <a:t>Philippians</a:t>
            </a:r>
            <a:r>
              <a:rPr lang="en-US" sz="1200" dirty="0" smtClean="0"/>
              <a:t> </a:t>
            </a:r>
            <a:r>
              <a:rPr lang="en-US" sz="1200" b="1" dirty="0" smtClean="0"/>
              <a:t>4:1-23</a:t>
            </a:r>
          </a:p>
          <a:p>
            <a:endParaRPr lang="en-US" sz="1200" dirty="0" smtClean="0"/>
          </a:p>
          <a:p>
            <a:pPr marL="171450" indent="-171450"/>
            <a:r>
              <a:rPr lang="en-US" sz="1200" dirty="0" smtClean="0"/>
              <a:t>9.  Paul calls for two women to be of the same mind; unified.  He asks that the others help them!   Complete:  ____________ in the Lord always. Again I will say, rejoice!  Let your ________________________ be known to all men. The Lord </a:t>
            </a:r>
            <a:r>
              <a:rPr lang="en-US" sz="1200" i="1" dirty="0" smtClean="0"/>
              <a:t>is</a:t>
            </a:r>
            <a:r>
              <a:rPr lang="en-US" sz="1200" dirty="0" smtClean="0"/>
              <a:t> at hand.</a:t>
            </a:r>
          </a:p>
          <a:p>
            <a:endParaRPr lang="en-US" sz="1200" dirty="0" smtClean="0"/>
          </a:p>
          <a:p>
            <a:r>
              <a:rPr lang="en-US" sz="1200" b="1" dirty="0" smtClean="0"/>
              <a:t>Memorize</a:t>
            </a:r>
            <a:r>
              <a:rPr lang="en-US" sz="1200" dirty="0" smtClean="0"/>
              <a:t> </a:t>
            </a:r>
            <a:r>
              <a:rPr lang="en-US" sz="1200" b="1" dirty="0" smtClean="0"/>
              <a:t>This</a:t>
            </a:r>
            <a:r>
              <a:rPr lang="en-US" sz="1200" dirty="0" smtClean="0"/>
              <a:t>:  “</a:t>
            </a:r>
            <a:r>
              <a:rPr lang="en-US" sz="1200" baseline="30000" dirty="0" smtClean="0"/>
              <a:t>6</a:t>
            </a:r>
            <a:r>
              <a:rPr lang="en-US" sz="1200" dirty="0" smtClean="0"/>
              <a:t>  Be anxious for nothing, but in everything by prayer and supplication, with thanksgiving, let your requests be made known to God; </a:t>
            </a:r>
            <a:r>
              <a:rPr lang="en-US" sz="1200" baseline="30000" dirty="0" smtClean="0"/>
              <a:t>7</a:t>
            </a:r>
            <a:r>
              <a:rPr lang="en-US" sz="1200" dirty="0" smtClean="0"/>
              <a:t> and the peace of God, which surpasses all understanding, will guard your hearts and minds through Christ Jesus.”</a:t>
            </a:r>
          </a:p>
          <a:p>
            <a:endParaRPr lang="en-US" sz="1200" dirty="0" smtClean="0"/>
          </a:p>
          <a:p>
            <a:r>
              <a:rPr lang="en-US" sz="1200" b="1" dirty="0" smtClean="0"/>
              <a:t>Dictionary.com</a:t>
            </a:r>
            <a:r>
              <a:rPr lang="en-US" sz="1200" dirty="0" smtClean="0"/>
              <a:t>:  </a:t>
            </a:r>
            <a:r>
              <a:rPr lang="en-US" sz="1200" b="1" dirty="0" smtClean="0"/>
              <a:t>Anxious</a:t>
            </a:r>
            <a:r>
              <a:rPr lang="en-US" sz="1200" dirty="0" smtClean="0"/>
              <a:t>:  full of mental distress or uneasiness because of fear of danger or misfortune; greatly worried.</a:t>
            </a:r>
          </a:p>
          <a:p>
            <a:endParaRPr lang="en-US" sz="1200" dirty="0" smtClean="0"/>
          </a:p>
          <a:p>
            <a:r>
              <a:rPr lang="en-US" sz="1200" dirty="0" smtClean="0"/>
              <a:t>10.  </a:t>
            </a:r>
            <a:r>
              <a:rPr lang="en-US" sz="1200" b="1" dirty="0" smtClean="0"/>
              <a:t>Think</a:t>
            </a:r>
            <a:r>
              <a:rPr lang="en-US" sz="1200" dirty="0" smtClean="0"/>
              <a:t>:  What does it mean to ‘be anxious for </a:t>
            </a:r>
            <a:r>
              <a:rPr lang="en-US" sz="1200" u="sng" dirty="0" smtClean="0"/>
              <a:t>nothing</a:t>
            </a:r>
            <a:r>
              <a:rPr lang="en-US" sz="1200" dirty="0" smtClean="0"/>
              <a:t>’?  </a:t>
            </a:r>
          </a:p>
          <a:p>
            <a:endParaRPr lang="en-US" sz="1200" dirty="0" smtClean="0"/>
          </a:p>
          <a:p>
            <a:endParaRPr lang="en-US" sz="1200" dirty="0" smtClean="0"/>
          </a:p>
          <a:p>
            <a:r>
              <a:rPr lang="en-US" sz="1200" dirty="0" smtClean="0"/>
              <a:t>11.  How might one avoid feeling anxious?  </a:t>
            </a:r>
          </a:p>
          <a:p>
            <a:endParaRPr lang="en-US" sz="1200" dirty="0" smtClean="0"/>
          </a:p>
          <a:p>
            <a:r>
              <a:rPr lang="en-US" sz="1200" dirty="0" smtClean="0"/>
              <a:t>12.  Through prayer, what may a Christian receive?  </a:t>
            </a:r>
          </a:p>
          <a:p>
            <a:endParaRPr lang="en-US" sz="1200" dirty="0" smtClean="0"/>
          </a:p>
          <a:p>
            <a:r>
              <a:rPr lang="en-US" sz="1200" dirty="0" smtClean="0"/>
              <a:t>13.  What things should we think about?  There are 8 mentioned.</a:t>
            </a:r>
          </a:p>
          <a:p>
            <a:pPr>
              <a:lnSpc>
                <a:spcPct val="150000"/>
              </a:lnSpc>
            </a:pPr>
            <a:r>
              <a:rPr lang="en-US" sz="1200" dirty="0" smtClean="0"/>
              <a:t>1.   			2.</a:t>
            </a:r>
          </a:p>
          <a:p>
            <a:pPr>
              <a:lnSpc>
                <a:spcPct val="150000"/>
              </a:lnSpc>
            </a:pPr>
            <a:r>
              <a:rPr lang="en-US" sz="1200" dirty="0" smtClean="0"/>
              <a:t>3.			4.</a:t>
            </a:r>
          </a:p>
          <a:p>
            <a:pPr>
              <a:lnSpc>
                <a:spcPct val="150000"/>
              </a:lnSpc>
            </a:pPr>
            <a:r>
              <a:rPr lang="en-US" sz="1200" dirty="0" smtClean="0"/>
              <a:t>5.			6.</a:t>
            </a:r>
          </a:p>
          <a:p>
            <a:pPr>
              <a:lnSpc>
                <a:spcPct val="150000"/>
              </a:lnSpc>
            </a:pPr>
            <a:r>
              <a:rPr lang="en-US" sz="1200" dirty="0" smtClean="0"/>
              <a:t>7.			8.</a:t>
            </a:r>
          </a:p>
          <a:p>
            <a:endParaRPr lang="en-US" sz="1200" dirty="0" smtClean="0"/>
          </a:p>
          <a:p>
            <a:r>
              <a:rPr lang="en-US" sz="1200" dirty="0" smtClean="0"/>
              <a:t>14.  What conditions has Paul learned to live under?  </a:t>
            </a:r>
          </a:p>
          <a:p>
            <a:endParaRPr lang="en-US" sz="1200" dirty="0" smtClean="0"/>
          </a:p>
          <a:p>
            <a:endParaRPr lang="en-US" sz="1200" dirty="0" smtClean="0"/>
          </a:p>
          <a:p>
            <a:r>
              <a:rPr lang="en-US" sz="1200" dirty="0" smtClean="0"/>
              <a:t>15.  Where does he find the strength to live under whatever his condition is, rich or poor?  </a:t>
            </a:r>
          </a:p>
          <a:p>
            <a:endParaRPr lang="en-US" sz="1200" dirty="0" smtClean="0"/>
          </a:p>
          <a:p>
            <a:pPr marL="285750" indent="-285750"/>
            <a:r>
              <a:rPr lang="en-US" sz="1200" dirty="0" smtClean="0"/>
              <a:t>16.  So, Paul appreciates any help they have ever offered but more than the actual gift, what gives him the greater joy?  </a:t>
            </a:r>
            <a:endParaRPr lang="en-US" sz="1200" dirty="0"/>
          </a:p>
        </p:txBody>
      </p:sp>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16; pg 2               Paul’s Letter to the Philippians	        </a:t>
            </a:r>
            <a:r>
              <a:rPr lang="en-US" sz="1500" dirty="0" err="1" smtClean="0">
                <a:solidFill>
                  <a:schemeClr val="tx1"/>
                </a:solidFill>
              </a:rPr>
              <a:t>Philippians</a:t>
            </a:r>
            <a:r>
              <a:rPr lang="en-US" sz="1500" dirty="0" smtClean="0">
                <a:solidFill>
                  <a:schemeClr val="tx1"/>
                </a:solidFill>
              </a:rPr>
              <a:t> 3-4</a:t>
            </a:r>
            <a:endParaRPr lang="en-US" sz="15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17           A Review of Paul in Prison and his Release       See noted verses</a:t>
            </a:r>
          </a:p>
        </p:txBody>
      </p:sp>
      <p:sp>
        <p:nvSpPr>
          <p:cNvPr id="5" name="TextBox 4"/>
          <p:cNvSpPr txBox="1"/>
          <p:nvPr/>
        </p:nvSpPr>
        <p:spPr>
          <a:xfrm>
            <a:off x="381000" y="762000"/>
            <a:ext cx="6248400" cy="1010668"/>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Paul has been living in a rented house, yet as a prisoner in Rome for 2 years.  During this time, he wrote letters to Philemon, the church in Colossae, the church in Ephesus, and the church in Philippi.   It is believed that he was released from the Roman prison and continued his work another two years or so before dying.  The study at hand will look at the evidence of his post-prison work.</a:t>
            </a:r>
            <a:endParaRPr lang="en-US" sz="1200" dirty="0"/>
          </a:p>
        </p:txBody>
      </p:sp>
      <p:sp>
        <p:nvSpPr>
          <p:cNvPr id="9" name="TextBox 8"/>
          <p:cNvSpPr txBox="1"/>
          <p:nvPr/>
        </p:nvSpPr>
        <p:spPr>
          <a:xfrm>
            <a:off x="381000" y="1810756"/>
            <a:ext cx="6248400" cy="7104644"/>
          </a:xfrm>
          <a:prstGeom prst="rect">
            <a:avLst/>
          </a:prstGeom>
          <a:noFill/>
        </p:spPr>
        <p:txBody>
          <a:bodyPr wrap="square" lIns="86493" tIns="43247" rIns="86493" bIns="43247" rtlCol="0">
            <a:spAutoFit/>
          </a:bodyPr>
          <a:lstStyle/>
          <a:p>
            <a:r>
              <a:rPr lang="en-US" sz="1200" dirty="0" smtClean="0"/>
              <a:t>1.  What was Paul’s situation at the end of Acts?  (see the preview) </a:t>
            </a:r>
          </a:p>
          <a:p>
            <a:endParaRPr lang="en-US" sz="1200" dirty="0" smtClean="0"/>
          </a:p>
          <a:p>
            <a:r>
              <a:rPr lang="en-US" sz="1200" dirty="0" smtClean="0"/>
              <a:t>2.  Where did he get the money to pay for his place? (Phil. 4:10, 18)</a:t>
            </a:r>
          </a:p>
          <a:p>
            <a:r>
              <a:rPr lang="en-US" sz="1200" dirty="0" smtClean="0"/>
              <a:t> </a:t>
            </a:r>
          </a:p>
          <a:p>
            <a:r>
              <a:rPr lang="en-US" sz="1200" dirty="0" smtClean="0"/>
              <a:t>3.  What does Acts 28:30-31 say he did while under house arrest?  </a:t>
            </a:r>
          </a:p>
          <a:p>
            <a:endParaRPr lang="en-US" sz="1200" dirty="0" smtClean="0"/>
          </a:p>
          <a:p>
            <a:r>
              <a:rPr lang="en-US" sz="1200" dirty="0" smtClean="0"/>
              <a:t>4.  Who were among those to whom Paul preached? (Phil. 1:13; 4:22) </a:t>
            </a:r>
          </a:p>
          <a:p>
            <a:r>
              <a:rPr lang="en-US" sz="1200" dirty="0" smtClean="0"/>
              <a:t> </a:t>
            </a:r>
          </a:p>
          <a:p>
            <a:r>
              <a:rPr lang="en-US" sz="1200" dirty="0" smtClean="0"/>
              <a:t>5.  What does Acts 28:30 suggest about the duration of Paul's imprisonment?  </a:t>
            </a:r>
            <a:br>
              <a:rPr lang="en-US" sz="1200" dirty="0" smtClean="0"/>
            </a:br>
            <a:endParaRPr lang="en-US" sz="1200" dirty="0" smtClean="0"/>
          </a:p>
          <a:p>
            <a:pPr marL="171450" indent="-171450"/>
            <a:r>
              <a:rPr lang="en-US" sz="1200" dirty="0" smtClean="0"/>
              <a:t>6.  The “Prison Epistles” were written during this time.  Look at the following verses and note the </a:t>
            </a:r>
            <a:r>
              <a:rPr lang="en-US" sz="1200" u="sng" dirty="0" smtClean="0"/>
              <a:t>words</a:t>
            </a:r>
            <a:r>
              <a:rPr lang="en-US" sz="1200" dirty="0" smtClean="0"/>
              <a:t> that indicate he is in prison. </a:t>
            </a:r>
          </a:p>
          <a:p>
            <a:pPr marL="171450"/>
            <a:r>
              <a:rPr lang="en-US" sz="1200" dirty="0" smtClean="0"/>
              <a:t>Ephesians 3:1, 4:1, 6:20</a:t>
            </a:r>
          </a:p>
          <a:p>
            <a:pPr marL="171450"/>
            <a:r>
              <a:rPr lang="en-US" sz="1200" dirty="0" smtClean="0"/>
              <a:t>Philippians 1:7 and 13</a:t>
            </a:r>
          </a:p>
          <a:p>
            <a:pPr marL="171450"/>
            <a:r>
              <a:rPr lang="en-US" sz="1200" dirty="0" smtClean="0"/>
              <a:t>Colossians 4:3, 4:18, 4:10</a:t>
            </a:r>
          </a:p>
          <a:p>
            <a:pPr marL="171450"/>
            <a:r>
              <a:rPr lang="en-US" sz="1200" dirty="0" smtClean="0"/>
              <a:t>Philemon 1:9, 1:10, 1:13</a:t>
            </a:r>
          </a:p>
          <a:p>
            <a:r>
              <a:rPr lang="en-US" sz="1200" dirty="0" smtClean="0"/>
              <a:t> </a:t>
            </a:r>
          </a:p>
          <a:p>
            <a:r>
              <a:rPr lang="en-US" sz="1200" dirty="0" smtClean="0"/>
              <a:t>7.  What was Paul’s outlook during this imprisonment?  (Philippians 2:24; Philemon 1:22)  </a:t>
            </a:r>
            <a:br>
              <a:rPr lang="en-US" sz="1200" dirty="0" smtClean="0"/>
            </a:br>
            <a:endParaRPr lang="en-US" sz="1200" dirty="0" smtClean="0"/>
          </a:p>
          <a:p>
            <a:pPr marL="171450" indent="-171450"/>
            <a:r>
              <a:rPr lang="en-US" sz="1200" dirty="0" smtClean="0"/>
              <a:t>8.  The verses noted below in Paul’s letters do not correspond to any travels mentioned in Acts and are presumed to be places that Paul may have gone after his release. From the following verses, where do we know or presume that Paul went?</a:t>
            </a:r>
            <a:br>
              <a:rPr lang="en-US" sz="1200" dirty="0" smtClean="0"/>
            </a:br>
            <a:r>
              <a:rPr lang="en-US" sz="1200" dirty="0" smtClean="0"/>
              <a:t>1 Timothy 1:3  (see note below)    </a:t>
            </a:r>
            <a:br>
              <a:rPr lang="en-US" sz="1200" dirty="0" smtClean="0"/>
            </a:br>
            <a:r>
              <a:rPr lang="en-US" sz="1200" dirty="0" smtClean="0"/>
              <a:t>Titus 1:5</a:t>
            </a:r>
            <a:br>
              <a:rPr lang="en-US" sz="1200" dirty="0" smtClean="0"/>
            </a:br>
            <a:r>
              <a:rPr lang="en-US" sz="1200" dirty="0" smtClean="0"/>
              <a:t>Titus 3:12      </a:t>
            </a:r>
            <a:br>
              <a:rPr lang="en-US" sz="1200" dirty="0" smtClean="0"/>
            </a:br>
            <a:r>
              <a:rPr lang="en-US" sz="1200" dirty="0" smtClean="0"/>
              <a:t>2 Timothy 4:13, 20</a:t>
            </a:r>
          </a:p>
          <a:p>
            <a:r>
              <a:rPr lang="en-US" sz="1200" dirty="0" smtClean="0"/>
              <a:t> </a:t>
            </a:r>
          </a:p>
          <a:p>
            <a:pPr marL="171450"/>
            <a:r>
              <a:rPr lang="en-US" sz="1000" dirty="0" smtClean="0"/>
              <a:t>Note: don’t mistake the mention of Ephesus in 1 Tim 1:3 with the time Paul had been in Ephesus already in Acts 18.  We never see him leaving Timothy there to go on to Macedonia himself.  As a matter of fact, in Acts 18:18-21 Paul left Ephesus for Jerusalem.  Acts 19:22 he sent Timothy ahead into Macedonia.</a:t>
            </a:r>
            <a:r>
              <a:rPr lang="en-US" sz="1200" dirty="0" smtClean="0"/>
              <a:t>  </a:t>
            </a:r>
          </a:p>
          <a:p>
            <a:r>
              <a:rPr lang="en-US" sz="1200" dirty="0" smtClean="0"/>
              <a:t> </a:t>
            </a:r>
          </a:p>
          <a:p>
            <a:r>
              <a:rPr lang="en-US" sz="1200" dirty="0" smtClean="0"/>
              <a:t>9.    Where did Paul desire to go preach? (Romans 15:24-28) </a:t>
            </a:r>
          </a:p>
          <a:p>
            <a:r>
              <a:rPr lang="en-US" sz="1200" dirty="0" smtClean="0"/>
              <a:t> </a:t>
            </a:r>
          </a:p>
          <a:p>
            <a:r>
              <a:rPr lang="en-US" sz="1200" dirty="0" smtClean="0"/>
              <a:t>10.  Based on 2 Tim. 2:9, what was Paul’s likely setting at the time he wrote 2 Timothy?</a:t>
            </a:r>
            <a:br>
              <a:rPr lang="en-US" sz="1200" dirty="0" smtClean="0"/>
            </a:br>
            <a:endParaRPr lang="en-US" sz="1200" dirty="0" smtClean="0"/>
          </a:p>
          <a:p>
            <a:r>
              <a:rPr lang="en-US" sz="1200" dirty="0" smtClean="0"/>
              <a:t>11.  What is Paul reflecting on in 2 Timothy 4:6-8 as he has reached the later part of his life?   </a:t>
            </a:r>
          </a:p>
          <a:p>
            <a:r>
              <a:rPr lang="en-US" sz="1200" dirty="0" smtClean="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18                                Paul Writes to Timothy	          1 Timothy 1-2</a:t>
            </a:r>
            <a:endParaRPr lang="en-US" sz="1500" dirty="0">
              <a:solidFill>
                <a:schemeClr val="tx1"/>
              </a:solidFill>
            </a:endParaRPr>
          </a:p>
        </p:txBody>
      </p:sp>
      <p:sp>
        <p:nvSpPr>
          <p:cNvPr id="5" name="TextBox 4"/>
          <p:cNvSpPr txBox="1"/>
          <p:nvPr/>
        </p:nvSpPr>
        <p:spPr>
          <a:xfrm>
            <a:off x="381000" y="762000"/>
            <a:ext cx="6248400" cy="456671"/>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Paul has been released from his chains in Rome.  The aged and experienced Paul writes to Timothy, a young preacher, instructing him in many things he must set in order in Ephesus.</a:t>
            </a:r>
            <a:endParaRPr lang="en-US" sz="1200" dirty="0"/>
          </a:p>
        </p:txBody>
      </p:sp>
      <p:sp>
        <p:nvSpPr>
          <p:cNvPr id="9" name="TextBox 8"/>
          <p:cNvSpPr txBox="1"/>
          <p:nvPr/>
        </p:nvSpPr>
        <p:spPr>
          <a:xfrm>
            <a:off x="381000" y="1219201"/>
            <a:ext cx="6324600" cy="7535531"/>
          </a:xfrm>
          <a:prstGeom prst="rect">
            <a:avLst/>
          </a:prstGeom>
          <a:noFill/>
        </p:spPr>
        <p:txBody>
          <a:bodyPr wrap="square" lIns="86493" tIns="43247" rIns="86493" bIns="43247" rtlCol="0">
            <a:spAutoFit/>
          </a:bodyPr>
          <a:lstStyle/>
          <a:p>
            <a:r>
              <a:rPr lang="en-US" sz="1200" b="1" dirty="0" smtClean="0"/>
              <a:t>1 Timothy 1:1-20 </a:t>
            </a:r>
          </a:p>
          <a:p>
            <a:endParaRPr lang="en-US" sz="800" dirty="0" smtClean="0"/>
          </a:p>
          <a:p>
            <a:pPr marL="171450" indent="-171450">
              <a:buAutoNum type="arabicPeriod"/>
            </a:pPr>
            <a:r>
              <a:rPr lang="en-US" sz="1200" dirty="0" smtClean="0"/>
              <a:t>Where is Timothy at this time?  </a:t>
            </a:r>
          </a:p>
          <a:p>
            <a:pPr marL="228600" indent="-228600">
              <a:buAutoNum type="arabicPeriod"/>
            </a:pPr>
            <a:endParaRPr lang="en-US" sz="1200" dirty="0" smtClean="0"/>
          </a:p>
          <a:p>
            <a:r>
              <a:rPr lang="en-US" sz="1200" dirty="0" smtClean="0"/>
              <a:t>2.  What does Paul want Timothy to correct?  </a:t>
            </a:r>
          </a:p>
          <a:p>
            <a:endParaRPr lang="en-US" sz="800" dirty="0" smtClean="0"/>
          </a:p>
          <a:p>
            <a:r>
              <a:rPr lang="en-US" sz="1200" b="1" dirty="0" smtClean="0"/>
              <a:t>Class</a:t>
            </a:r>
            <a:r>
              <a:rPr lang="en-US" sz="1200" dirty="0" smtClean="0"/>
              <a:t> </a:t>
            </a:r>
            <a:r>
              <a:rPr lang="en-US" sz="1200" b="1" dirty="0" smtClean="0"/>
              <a:t>Discussion</a:t>
            </a:r>
            <a:r>
              <a:rPr lang="en-US" sz="1200" dirty="0" smtClean="0"/>
              <a:t>:  Why would endless genealogies cause disputes?  Consider Gal 3:28, Eph 2:14-18</a:t>
            </a:r>
          </a:p>
          <a:p>
            <a:endParaRPr lang="en-US" sz="1200" dirty="0" smtClean="0"/>
          </a:p>
          <a:p>
            <a:pPr marL="228600" indent="-228600"/>
            <a:r>
              <a:rPr lang="en-US" sz="1200" dirty="0" smtClean="0"/>
              <a:t>3.  Complete:  Now the purpose of the commandment is ________________ from a ____________ ____________, from a good _________________ and from __________________ faith. </a:t>
            </a:r>
          </a:p>
          <a:p>
            <a:endParaRPr lang="en-US" sz="1200" dirty="0" smtClean="0"/>
          </a:p>
          <a:p>
            <a:pPr marL="171450" indent="-171450">
              <a:buAutoNum type="arabicPeriod" startAt="4"/>
            </a:pPr>
            <a:r>
              <a:rPr lang="en-US" sz="1200" dirty="0" smtClean="0"/>
              <a:t>Some have strayed from this excellence and have become teachers of what?  </a:t>
            </a:r>
          </a:p>
          <a:p>
            <a:pPr marL="228600" indent="-228600">
              <a:buAutoNum type="arabicPeriod" startAt="4"/>
            </a:pPr>
            <a:endParaRPr lang="en-US" sz="1200" baseline="30000" dirty="0" smtClean="0"/>
          </a:p>
          <a:p>
            <a:r>
              <a:rPr lang="en-US" sz="1200" dirty="0" smtClean="0"/>
              <a:t>5.  What good uses does the law have?  Gal 3:24-25</a:t>
            </a:r>
          </a:p>
          <a:p>
            <a:endParaRPr lang="en-US" sz="1200" dirty="0" smtClean="0"/>
          </a:p>
          <a:p>
            <a:r>
              <a:rPr lang="en-US" sz="1200" dirty="0" smtClean="0"/>
              <a:t>6.  Paul says he was a blasphemer and a persecutor.  Why is he thankful? </a:t>
            </a:r>
            <a:endParaRPr lang="en-US" sz="1000" dirty="0" smtClean="0"/>
          </a:p>
          <a:p>
            <a:endParaRPr lang="en-US" sz="1200" dirty="0" smtClean="0"/>
          </a:p>
          <a:p>
            <a:r>
              <a:rPr lang="en-US" sz="1200" dirty="0" smtClean="0"/>
              <a:t>7.  What is the faithful saying?  </a:t>
            </a:r>
          </a:p>
          <a:p>
            <a:endParaRPr lang="en-US" sz="1200" baseline="30000" dirty="0" smtClean="0"/>
          </a:p>
          <a:p>
            <a:r>
              <a:rPr lang="en-US" sz="1200" dirty="0" smtClean="0"/>
              <a:t>8.  What did the mercy that Paul obtained show about Christ and is a pattern for us all?  </a:t>
            </a:r>
          </a:p>
          <a:p>
            <a:endParaRPr lang="en-US" sz="1200" dirty="0" smtClean="0"/>
          </a:p>
          <a:p>
            <a:r>
              <a:rPr lang="en-US" sz="1200" b="1" dirty="0" smtClean="0"/>
              <a:t>1</a:t>
            </a:r>
            <a:r>
              <a:rPr lang="en-US" sz="1200" dirty="0" smtClean="0"/>
              <a:t> </a:t>
            </a:r>
            <a:r>
              <a:rPr lang="en-US" sz="1200" b="1" dirty="0" smtClean="0"/>
              <a:t>Timothy</a:t>
            </a:r>
            <a:r>
              <a:rPr lang="en-US" sz="1200" dirty="0" smtClean="0"/>
              <a:t> </a:t>
            </a:r>
            <a:r>
              <a:rPr lang="en-US" sz="1200" b="1" dirty="0" smtClean="0"/>
              <a:t>2:1-15</a:t>
            </a:r>
          </a:p>
          <a:p>
            <a:endParaRPr lang="en-US" sz="1200" dirty="0" smtClean="0"/>
          </a:p>
          <a:p>
            <a:r>
              <a:rPr lang="en-US" sz="1200" dirty="0" smtClean="0"/>
              <a:t>9.  Whom does Paul exhort them to pray for and for what purpose?  </a:t>
            </a:r>
          </a:p>
          <a:p>
            <a:endParaRPr lang="en-US" sz="1200" dirty="0" smtClean="0"/>
          </a:p>
          <a:p>
            <a:r>
              <a:rPr lang="en-US" sz="1200" dirty="0" smtClean="0"/>
              <a:t>10.  Who is the One Mediator between God and man?  </a:t>
            </a:r>
          </a:p>
          <a:p>
            <a:endParaRPr lang="en-US" sz="1200" baseline="30000" dirty="0" smtClean="0"/>
          </a:p>
          <a:p>
            <a:endParaRPr lang="en-US" sz="1200" baseline="30000" dirty="0" smtClean="0"/>
          </a:p>
          <a:p>
            <a:r>
              <a:rPr lang="en-US" sz="1200" b="1" dirty="0" smtClean="0"/>
              <a:t>Class</a:t>
            </a:r>
            <a:r>
              <a:rPr lang="en-US" sz="1200" dirty="0" smtClean="0"/>
              <a:t> </a:t>
            </a:r>
            <a:r>
              <a:rPr lang="en-US" sz="1200" b="1" dirty="0" smtClean="0"/>
              <a:t>Discussion</a:t>
            </a:r>
            <a:r>
              <a:rPr lang="en-US" sz="1200" dirty="0" smtClean="0"/>
              <a:t>:    “I desire therefore that the men pray everywhere, lifting up holy hands”</a:t>
            </a:r>
          </a:p>
          <a:p>
            <a:endParaRPr lang="en-US" sz="1200" dirty="0" smtClean="0"/>
          </a:p>
          <a:p>
            <a:r>
              <a:rPr lang="en-US" sz="1200" dirty="0" smtClean="0"/>
              <a:t>11.  In what manner should this be done?  </a:t>
            </a:r>
          </a:p>
          <a:p>
            <a:endParaRPr lang="en-US" sz="1200" dirty="0" smtClean="0"/>
          </a:p>
          <a:p>
            <a:endParaRPr lang="en-US" sz="1200" dirty="0" smtClean="0"/>
          </a:p>
          <a:p>
            <a:r>
              <a:rPr lang="en-US" sz="1200" dirty="0" smtClean="0"/>
              <a:t>12.  How shall women adorn themselves everywhere?  </a:t>
            </a:r>
          </a:p>
          <a:p>
            <a:endParaRPr lang="en-US" sz="1200" dirty="0" smtClean="0"/>
          </a:p>
          <a:p>
            <a:pPr marL="285750" indent="-285750"/>
            <a:r>
              <a:rPr lang="en-US" sz="1200" dirty="0" smtClean="0"/>
              <a:t>13.  Verse 9 is considered to be a not/but passage.  For instance, the twisting of her hair is not prohibited but she is not to be focused on her appearance.  What should she be focused on?  </a:t>
            </a:r>
          </a:p>
          <a:p>
            <a:endParaRPr lang="en-US" sz="1200" dirty="0" smtClean="0"/>
          </a:p>
          <a:p>
            <a:endParaRPr lang="en-US" sz="1200" baseline="30000" dirty="0" smtClean="0"/>
          </a:p>
          <a:p>
            <a:pPr marL="228600" indent="-228600">
              <a:buAutoNum type="arabicPeriod" startAt="14"/>
            </a:pPr>
            <a:r>
              <a:rPr lang="en-US" sz="1200" dirty="0" smtClean="0"/>
              <a:t> How is a woman to learn?  </a:t>
            </a:r>
          </a:p>
          <a:p>
            <a:pPr marL="228600" indent="-228600">
              <a:buAutoNum type="arabicPeriod" startAt="14"/>
            </a:pPr>
            <a:endParaRPr lang="en-US" sz="800" dirty="0" smtClean="0"/>
          </a:p>
          <a:p>
            <a:r>
              <a:rPr lang="en-US" sz="1200" dirty="0" smtClean="0"/>
              <a:t>15.  Why isn’t she allowed to have authority over a man?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19                                Paul Writes to Timothy	          1 Timothy 3-4</a:t>
            </a:r>
            <a:endParaRPr lang="en-US" sz="1500" dirty="0">
              <a:solidFill>
                <a:schemeClr val="tx1"/>
              </a:solidFill>
            </a:endParaRPr>
          </a:p>
        </p:txBody>
      </p:sp>
      <p:sp>
        <p:nvSpPr>
          <p:cNvPr id="5" name="TextBox 4"/>
          <p:cNvSpPr txBox="1"/>
          <p:nvPr/>
        </p:nvSpPr>
        <p:spPr>
          <a:xfrm>
            <a:off x="381000" y="762000"/>
            <a:ext cx="6248400" cy="456671"/>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In 1 Tim 1-2, Paul writes to the young evangelist commanding him to set the church in Ephesus in order.  </a:t>
            </a:r>
            <a:endParaRPr lang="en-US" sz="1200" dirty="0"/>
          </a:p>
        </p:txBody>
      </p:sp>
      <p:sp>
        <p:nvSpPr>
          <p:cNvPr id="7" name="TextBox 6"/>
          <p:cNvSpPr txBox="1"/>
          <p:nvPr/>
        </p:nvSpPr>
        <p:spPr>
          <a:xfrm>
            <a:off x="381000" y="1219200"/>
            <a:ext cx="3352800" cy="461665"/>
          </a:xfrm>
          <a:prstGeom prst="rect">
            <a:avLst/>
          </a:prstGeom>
          <a:noFill/>
          <a:ln>
            <a:solidFill>
              <a:schemeClr val="tx1"/>
            </a:solidFill>
          </a:ln>
        </p:spPr>
        <p:txBody>
          <a:bodyPr wrap="square" rtlCol="0">
            <a:spAutoFit/>
          </a:bodyPr>
          <a:lstStyle/>
          <a:p>
            <a:r>
              <a:rPr lang="en-US" sz="1200" b="1" dirty="0" smtClean="0"/>
              <a:t>Characters and Locations</a:t>
            </a:r>
            <a:r>
              <a:rPr lang="en-US" sz="1200" dirty="0" smtClean="0"/>
              <a:t>:  </a:t>
            </a:r>
          </a:p>
          <a:p>
            <a:r>
              <a:rPr lang="en-US" sz="1200" dirty="0" smtClean="0"/>
              <a:t>Paul writes to Timothy in Ephesus.  </a:t>
            </a:r>
          </a:p>
        </p:txBody>
      </p:sp>
      <p:sp>
        <p:nvSpPr>
          <p:cNvPr id="9" name="TextBox 8"/>
          <p:cNvSpPr txBox="1"/>
          <p:nvPr/>
        </p:nvSpPr>
        <p:spPr>
          <a:xfrm>
            <a:off x="381000" y="1676400"/>
            <a:ext cx="6248400" cy="7043089"/>
          </a:xfrm>
          <a:prstGeom prst="rect">
            <a:avLst/>
          </a:prstGeom>
          <a:noFill/>
        </p:spPr>
        <p:txBody>
          <a:bodyPr wrap="square" lIns="86493" tIns="43247" rIns="86493" bIns="43247" rtlCol="0">
            <a:spAutoFit/>
          </a:bodyPr>
          <a:lstStyle/>
          <a:p>
            <a:r>
              <a:rPr lang="en-US" sz="1200" b="1" dirty="0" smtClean="0"/>
              <a:t>1 Timothy 3:1-7</a:t>
            </a:r>
          </a:p>
          <a:p>
            <a:endParaRPr lang="en-US" sz="800" dirty="0" smtClean="0"/>
          </a:p>
          <a:p>
            <a:pPr marL="228600" indent="-228600"/>
            <a:r>
              <a:rPr lang="en-US" sz="1200" dirty="0" smtClean="0"/>
              <a:t>1.	A man must first desire the position of a bishop or elder and if he does, he desires a good work.  Define these words/terms for </a:t>
            </a:r>
            <a:r>
              <a:rPr lang="en-US" sz="1200" b="1" dirty="0" smtClean="0"/>
              <a:t>Class</a:t>
            </a:r>
            <a:r>
              <a:rPr lang="en-US" sz="1200" dirty="0" smtClean="0"/>
              <a:t> </a:t>
            </a:r>
            <a:r>
              <a:rPr lang="en-US" sz="1200" b="1" dirty="0" smtClean="0"/>
              <a:t>Discussion</a:t>
            </a:r>
            <a:r>
              <a:rPr lang="en-US" sz="1200" dirty="0" smtClean="0"/>
              <a:t>:  </a:t>
            </a:r>
          </a:p>
          <a:p>
            <a:endParaRPr lang="en-US" sz="1200" dirty="0" smtClean="0"/>
          </a:p>
          <a:p>
            <a:pPr marL="228600"/>
            <a:r>
              <a:rPr lang="en-US" sz="1200" dirty="0" smtClean="0"/>
              <a:t>a.  Blameless:</a:t>
            </a:r>
          </a:p>
          <a:p>
            <a:pPr marL="228600"/>
            <a:endParaRPr lang="en-US" sz="1200" dirty="0" smtClean="0"/>
          </a:p>
          <a:p>
            <a:pPr marL="228600"/>
            <a:r>
              <a:rPr lang="en-US" sz="1200" dirty="0" smtClean="0"/>
              <a:t>b.  Temperate:</a:t>
            </a:r>
          </a:p>
          <a:p>
            <a:pPr marL="228600"/>
            <a:endParaRPr lang="en-US" sz="1200" dirty="0" smtClean="0"/>
          </a:p>
          <a:p>
            <a:pPr marL="228600"/>
            <a:r>
              <a:rPr lang="en-US" sz="1200" dirty="0" smtClean="0"/>
              <a:t>c.  Sober-minded:</a:t>
            </a:r>
          </a:p>
          <a:p>
            <a:pPr marL="228600"/>
            <a:endParaRPr lang="en-US" sz="1200" dirty="0" smtClean="0"/>
          </a:p>
          <a:p>
            <a:pPr marL="228600"/>
            <a:r>
              <a:rPr lang="en-US" sz="1200" dirty="0" smtClean="0"/>
              <a:t>d.  Behavior:</a:t>
            </a:r>
          </a:p>
          <a:p>
            <a:pPr marL="228600"/>
            <a:endParaRPr lang="en-US" sz="1200" dirty="0" smtClean="0"/>
          </a:p>
          <a:p>
            <a:pPr marL="228600"/>
            <a:r>
              <a:rPr lang="en-US" sz="1200" dirty="0" smtClean="0"/>
              <a:t>e.  Hospitable:</a:t>
            </a:r>
          </a:p>
          <a:p>
            <a:pPr marL="228600"/>
            <a:endParaRPr lang="en-US" sz="1200" dirty="0" smtClean="0"/>
          </a:p>
          <a:p>
            <a:pPr marL="228600"/>
            <a:r>
              <a:rPr lang="en-US" sz="1200" dirty="0" smtClean="0"/>
              <a:t>f.   Able to teach:</a:t>
            </a:r>
          </a:p>
          <a:p>
            <a:pPr marL="228600"/>
            <a:endParaRPr lang="en-US" sz="1200" dirty="0" smtClean="0"/>
          </a:p>
          <a:p>
            <a:pPr marL="228600"/>
            <a:r>
              <a:rPr lang="en-US" sz="1200" dirty="0" smtClean="0"/>
              <a:t>g.  Given to wine:</a:t>
            </a:r>
          </a:p>
          <a:p>
            <a:pPr marL="228600"/>
            <a:endParaRPr lang="en-US" sz="1200" dirty="0" smtClean="0"/>
          </a:p>
          <a:p>
            <a:pPr marL="228600"/>
            <a:r>
              <a:rPr lang="en-US" sz="1200" dirty="0" smtClean="0"/>
              <a:t>h.  Violent:</a:t>
            </a:r>
          </a:p>
          <a:p>
            <a:pPr marL="228600"/>
            <a:endParaRPr lang="en-US" sz="1200" dirty="0" smtClean="0"/>
          </a:p>
          <a:p>
            <a:pPr marL="228600"/>
            <a:r>
              <a:rPr lang="en-US" sz="1200" dirty="0" err="1" smtClean="0"/>
              <a:t>i</a:t>
            </a:r>
            <a:r>
              <a:rPr lang="en-US" sz="1200" dirty="0" smtClean="0"/>
              <a:t>.   Greedy for money:</a:t>
            </a:r>
          </a:p>
          <a:p>
            <a:pPr marL="228600"/>
            <a:endParaRPr lang="en-US" sz="1200" dirty="0" smtClean="0"/>
          </a:p>
          <a:p>
            <a:pPr marL="228600"/>
            <a:r>
              <a:rPr lang="en-US" sz="1200" dirty="0" smtClean="0"/>
              <a:t>j.   Gentle:</a:t>
            </a:r>
          </a:p>
          <a:p>
            <a:pPr marL="228600"/>
            <a:endParaRPr lang="en-US" sz="1200" dirty="0" smtClean="0"/>
          </a:p>
          <a:p>
            <a:pPr marL="228600"/>
            <a:r>
              <a:rPr lang="en-US" sz="1200" dirty="0" smtClean="0"/>
              <a:t>k.  Quarrelsome:</a:t>
            </a:r>
          </a:p>
          <a:p>
            <a:pPr marL="228600"/>
            <a:endParaRPr lang="en-US" sz="1200" dirty="0" smtClean="0"/>
          </a:p>
          <a:p>
            <a:pPr marL="228600"/>
            <a:r>
              <a:rPr lang="en-US" sz="1200" dirty="0" smtClean="0"/>
              <a:t>l.   Covetous:</a:t>
            </a:r>
          </a:p>
          <a:p>
            <a:pPr marL="228600"/>
            <a:endParaRPr lang="en-US" sz="1200" dirty="0" smtClean="0"/>
          </a:p>
          <a:p>
            <a:pPr marL="228600"/>
            <a:r>
              <a:rPr lang="en-US" sz="1200" dirty="0" smtClean="0"/>
              <a:t>m.  Rules his household well (having his children in submission with all reverence):</a:t>
            </a:r>
          </a:p>
          <a:p>
            <a:pPr marL="228600"/>
            <a:endParaRPr lang="en-US" sz="1200" dirty="0" smtClean="0"/>
          </a:p>
          <a:p>
            <a:pPr marL="228600"/>
            <a:endParaRPr lang="en-US" sz="1200" dirty="0" smtClean="0"/>
          </a:p>
          <a:p>
            <a:pPr marL="228600"/>
            <a:r>
              <a:rPr lang="en-US" sz="1200" dirty="0" smtClean="0"/>
              <a:t>n.  Novice:</a:t>
            </a:r>
          </a:p>
          <a:p>
            <a:pPr marL="228600"/>
            <a:endParaRPr lang="en-US" sz="1200" dirty="0" smtClean="0"/>
          </a:p>
          <a:p>
            <a:pPr marL="228600"/>
            <a:r>
              <a:rPr lang="en-US" sz="1200" dirty="0" smtClean="0"/>
              <a:t>o.  Have a good testimony among those who are outside:</a:t>
            </a:r>
          </a:p>
          <a:p>
            <a:endParaRPr lang="en-US" sz="1200" dirty="0" smtClean="0"/>
          </a:p>
          <a:p>
            <a:endParaRPr lang="en-US" sz="1200" dirty="0" smtClean="0"/>
          </a:p>
          <a:p>
            <a:r>
              <a:rPr lang="en-US" sz="1200" dirty="0" smtClean="0"/>
              <a:t>2.  Why are these things important?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90600"/>
            <a:ext cx="6172200" cy="7843308"/>
          </a:xfrm>
          <a:prstGeom prst="rect">
            <a:avLst/>
          </a:prstGeom>
          <a:noFill/>
        </p:spPr>
        <p:txBody>
          <a:bodyPr wrap="square" lIns="86493" tIns="43247" rIns="86493" bIns="43247" rtlCol="0">
            <a:spAutoFit/>
          </a:bodyPr>
          <a:lstStyle/>
          <a:p>
            <a:r>
              <a:rPr lang="en-US" sz="1200" b="1" dirty="0" smtClean="0"/>
              <a:t>1 Timothy 3:8-16  Deacons and their wives:</a:t>
            </a:r>
          </a:p>
          <a:p>
            <a:endParaRPr lang="en-US" sz="1200" dirty="0" smtClean="0"/>
          </a:p>
          <a:p>
            <a:r>
              <a:rPr lang="en-US" sz="1200" dirty="0" smtClean="0"/>
              <a:t>3.  Define these words/terms for </a:t>
            </a:r>
            <a:r>
              <a:rPr lang="en-US" sz="1200" b="1" dirty="0" smtClean="0"/>
              <a:t>Class</a:t>
            </a:r>
            <a:r>
              <a:rPr lang="en-US" sz="1200" dirty="0" smtClean="0"/>
              <a:t> </a:t>
            </a:r>
            <a:r>
              <a:rPr lang="en-US" sz="1200" b="1" dirty="0" smtClean="0"/>
              <a:t>Discussion</a:t>
            </a:r>
            <a:r>
              <a:rPr lang="en-US" sz="1200" dirty="0" smtClean="0"/>
              <a:t>:  </a:t>
            </a:r>
          </a:p>
          <a:p>
            <a:endParaRPr lang="en-US" sz="1200" dirty="0" smtClean="0"/>
          </a:p>
          <a:p>
            <a:pPr marL="171450"/>
            <a:r>
              <a:rPr lang="en-US" sz="1200" dirty="0" smtClean="0"/>
              <a:t>a.  Reverent:</a:t>
            </a:r>
          </a:p>
          <a:p>
            <a:pPr marL="171450"/>
            <a:endParaRPr lang="en-US" sz="1200" dirty="0" smtClean="0"/>
          </a:p>
          <a:p>
            <a:pPr marL="171450"/>
            <a:r>
              <a:rPr lang="en-US" sz="1200" dirty="0" smtClean="0"/>
              <a:t>b.  Double-tongued:</a:t>
            </a:r>
          </a:p>
          <a:p>
            <a:pPr marL="171450"/>
            <a:endParaRPr lang="en-US" sz="1200" dirty="0" smtClean="0"/>
          </a:p>
          <a:p>
            <a:pPr marL="171450"/>
            <a:r>
              <a:rPr lang="en-US" sz="1200" dirty="0" smtClean="0"/>
              <a:t>c.  Greedy for money:</a:t>
            </a:r>
          </a:p>
          <a:p>
            <a:pPr marL="171450"/>
            <a:endParaRPr lang="en-US" sz="1200" dirty="0" smtClean="0"/>
          </a:p>
          <a:p>
            <a:pPr marL="171450"/>
            <a:r>
              <a:rPr lang="en-US" sz="1200" dirty="0" smtClean="0"/>
              <a:t>d.  Given to wine:</a:t>
            </a:r>
          </a:p>
          <a:p>
            <a:pPr marL="171450"/>
            <a:endParaRPr lang="en-US" sz="1200" dirty="0" smtClean="0"/>
          </a:p>
          <a:p>
            <a:pPr marL="171450"/>
            <a:r>
              <a:rPr lang="en-US" sz="1200" dirty="0" smtClean="0"/>
              <a:t>e.  Blameless:</a:t>
            </a:r>
          </a:p>
          <a:p>
            <a:pPr marL="171450"/>
            <a:endParaRPr lang="en-US" sz="1200" dirty="0" smtClean="0"/>
          </a:p>
          <a:p>
            <a:pPr marL="171450"/>
            <a:r>
              <a:rPr lang="en-US" sz="1200" dirty="0" smtClean="0"/>
              <a:t>f.   Slander:</a:t>
            </a:r>
          </a:p>
          <a:p>
            <a:endParaRPr lang="en-US" sz="1200" dirty="0" smtClean="0"/>
          </a:p>
          <a:p>
            <a:r>
              <a:rPr lang="en-US" sz="1200" dirty="0" smtClean="0"/>
              <a:t>4.  What does serving well as a deacon prove?  </a:t>
            </a:r>
          </a:p>
          <a:p>
            <a:endParaRPr lang="en-US" sz="1200" dirty="0" smtClean="0"/>
          </a:p>
          <a:p>
            <a:endParaRPr lang="en-US" sz="1200" dirty="0" smtClean="0"/>
          </a:p>
          <a:p>
            <a:r>
              <a:rPr lang="en-US" sz="1200" dirty="0" smtClean="0"/>
              <a:t>5.  Paul hopes to come to Ephesus but in case he doesn’t make it, why does he write?  </a:t>
            </a:r>
          </a:p>
          <a:p>
            <a:endParaRPr lang="en-US" sz="1200" dirty="0" smtClean="0"/>
          </a:p>
          <a:p>
            <a:pPr marL="171450" indent="-171450"/>
            <a:r>
              <a:rPr lang="en-US" sz="1200" dirty="0" smtClean="0"/>
              <a:t>6.  The mystery of godliness:  Using your Bible’s concordance, mark each phrase below with a coordinating passage.</a:t>
            </a:r>
          </a:p>
          <a:p>
            <a:endParaRPr lang="en-US" sz="1200" dirty="0" smtClean="0"/>
          </a:p>
          <a:p>
            <a:pPr marL="171450"/>
            <a:r>
              <a:rPr lang="en-US" sz="1200" dirty="0" smtClean="0"/>
              <a:t>_______________  God</a:t>
            </a:r>
            <a:r>
              <a:rPr lang="en-US" sz="1200" baseline="30000" dirty="0" smtClean="0"/>
              <a:t> </a:t>
            </a:r>
            <a:r>
              <a:rPr lang="en-US" sz="1200" dirty="0" smtClean="0"/>
              <a:t>was manifested in the flesh,</a:t>
            </a:r>
            <a:br>
              <a:rPr lang="en-US" sz="1200" dirty="0" smtClean="0"/>
            </a:br>
            <a:r>
              <a:rPr lang="en-US" sz="1200" dirty="0" smtClean="0"/>
              <a:t>_______________  Justified in the Spirit,</a:t>
            </a:r>
            <a:br>
              <a:rPr lang="en-US" sz="1200" dirty="0" smtClean="0"/>
            </a:br>
            <a:r>
              <a:rPr lang="en-US" sz="1200" dirty="0" smtClean="0"/>
              <a:t>_______________  Seen by angels,</a:t>
            </a:r>
            <a:br>
              <a:rPr lang="en-US" sz="1200" dirty="0" smtClean="0"/>
            </a:br>
            <a:r>
              <a:rPr lang="en-US" sz="1200" dirty="0" smtClean="0"/>
              <a:t>_______________  Preached among the Gentiles,</a:t>
            </a:r>
            <a:br>
              <a:rPr lang="en-US" sz="1200" dirty="0" smtClean="0"/>
            </a:br>
            <a:r>
              <a:rPr lang="en-US" sz="1200" dirty="0" smtClean="0"/>
              <a:t>_______________  Believed on in the world,</a:t>
            </a:r>
            <a:br>
              <a:rPr lang="en-US" sz="1200" dirty="0" smtClean="0"/>
            </a:br>
            <a:r>
              <a:rPr lang="en-US" sz="1200" dirty="0" smtClean="0"/>
              <a:t>_______________  Received up in glory.</a:t>
            </a:r>
          </a:p>
          <a:p>
            <a:endParaRPr lang="en-US" sz="1200" dirty="0" smtClean="0"/>
          </a:p>
          <a:p>
            <a:endParaRPr lang="en-US" sz="1200" dirty="0" smtClean="0"/>
          </a:p>
          <a:p>
            <a:r>
              <a:rPr lang="en-US" sz="1200" b="1" dirty="0" smtClean="0"/>
              <a:t>1</a:t>
            </a:r>
            <a:r>
              <a:rPr lang="en-US" sz="1200" dirty="0" smtClean="0"/>
              <a:t> </a:t>
            </a:r>
            <a:r>
              <a:rPr lang="en-US" sz="1200" b="1" dirty="0" smtClean="0"/>
              <a:t>Timothy</a:t>
            </a:r>
            <a:r>
              <a:rPr lang="en-US" sz="1200" dirty="0" smtClean="0"/>
              <a:t> </a:t>
            </a:r>
            <a:r>
              <a:rPr lang="en-US" sz="1200" b="1" dirty="0" smtClean="0"/>
              <a:t>4:1-11</a:t>
            </a:r>
          </a:p>
          <a:p>
            <a:endParaRPr lang="en-US" sz="1200" dirty="0" smtClean="0"/>
          </a:p>
          <a:p>
            <a:r>
              <a:rPr lang="en-US" sz="1200" dirty="0" smtClean="0"/>
              <a:t>7.  What has the Spirit made known to Paul? </a:t>
            </a:r>
          </a:p>
          <a:p>
            <a:endParaRPr lang="en-US" sz="1200" dirty="0" smtClean="0"/>
          </a:p>
          <a:p>
            <a:r>
              <a:rPr lang="en-US" sz="1200" dirty="0" smtClean="0"/>
              <a:t>8.  Is there anything we are not allowed to eat if eaten in thanksgiving?  </a:t>
            </a:r>
          </a:p>
          <a:p>
            <a:endParaRPr lang="en-US" sz="1200" dirty="0" smtClean="0"/>
          </a:p>
          <a:p>
            <a:r>
              <a:rPr lang="en-US" sz="1200" dirty="0" smtClean="0"/>
              <a:t>9.  What does the prayer of thanksgiving do for all foods?  </a:t>
            </a:r>
          </a:p>
          <a:p>
            <a:endParaRPr lang="en-US" sz="1200" dirty="0" smtClean="0"/>
          </a:p>
          <a:p>
            <a:endParaRPr lang="en-US" sz="1200" dirty="0" smtClean="0"/>
          </a:p>
        </p:txBody>
      </p:sp>
      <p:sp>
        <p:nvSpPr>
          <p:cNvPr id="4" name="Rectangle 3"/>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19, pg 2                      Paul Writes to Timothy	          1 Timothy 3-4</a:t>
            </a:r>
            <a:endParaRPr lang="en-US" sz="150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38200"/>
            <a:ext cx="6172200" cy="3780657"/>
          </a:xfrm>
          <a:prstGeom prst="rect">
            <a:avLst/>
          </a:prstGeom>
          <a:noFill/>
        </p:spPr>
        <p:txBody>
          <a:bodyPr wrap="square" lIns="86493" tIns="43247" rIns="86493" bIns="43247" rtlCol="0">
            <a:spAutoFit/>
          </a:bodyPr>
          <a:lstStyle/>
          <a:p>
            <a:r>
              <a:rPr lang="en-US" sz="1200" b="1" dirty="0" smtClean="0"/>
              <a:t>1 Timothy 4:1-11, cont.</a:t>
            </a:r>
          </a:p>
          <a:p>
            <a:endParaRPr lang="en-US" sz="1200" dirty="0" smtClean="0"/>
          </a:p>
          <a:p>
            <a:r>
              <a:rPr lang="en-US" sz="1200" b="1" dirty="0" smtClean="0"/>
              <a:t>Class</a:t>
            </a:r>
            <a:r>
              <a:rPr lang="en-US" sz="1200" dirty="0" smtClean="0"/>
              <a:t> </a:t>
            </a:r>
            <a:r>
              <a:rPr lang="en-US" sz="1200" b="1" dirty="0" smtClean="0"/>
              <a:t>Discussion</a:t>
            </a:r>
            <a:r>
              <a:rPr lang="en-US" sz="1200" dirty="0" smtClean="0"/>
              <a:t>:  The byproducts of bodily exercise and spiritual exercise.</a:t>
            </a:r>
          </a:p>
          <a:p>
            <a:endParaRPr lang="en-US" sz="1200" dirty="0" smtClean="0"/>
          </a:p>
          <a:p>
            <a:endParaRPr lang="en-US" sz="1200" dirty="0" smtClean="0"/>
          </a:p>
          <a:p>
            <a:r>
              <a:rPr lang="en-US" sz="1200" dirty="0" smtClean="0"/>
              <a:t>10.  Why do we labor and suffer reproach?  </a:t>
            </a:r>
          </a:p>
          <a:p>
            <a:endParaRPr lang="en-US" sz="1200" dirty="0" smtClean="0"/>
          </a:p>
          <a:p>
            <a:r>
              <a:rPr lang="en-US" sz="1200" dirty="0" smtClean="0"/>
              <a:t>11.  What conduct should Timothy present so that no one will despise him in his youth?  </a:t>
            </a:r>
          </a:p>
          <a:p>
            <a:endParaRPr lang="en-US" sz="1200" dirty="0" smtClean="0"/>
          </a:p>
          <a:p>
            <a:pPr marL="285750" indent="-285750"/>
            <a:r>
              <a:rPr lang="en-US" sz="1200" dirty="0" smtClean="0"/>
              <a:t>12.   Timothy is instructed to be a good example in conduct, love, the spirit, in faith and purity.  He is told to give attention to reading, exhortation (urge, advise, warn), and to the doctrine (teachings of the Lord).  He is told to meditate on these things and to give himself to them entirely!  What will this do? </a:t>
            </a:r>
          </a:p>
          <a:p>
            <a:endParaRPr lang="en-US" sz="1200" dirty="0" smtClean="0"/>
          </a:p>
          <a:p>
            <a:endParaRPr lang="en-US" sz="1200" dirty="0" smtClean="0"/>
          </a:p>
          <a:p>
            <a:r>
              <a:rPr lang="en-US" sz="1200" b="1" dirty="0" smtClean="0"/>
              <a:t>Class</a:t>
            </a:r>
            <a:r>
              <a:rPr lang="en-US" sz="1200" dirty="0" smtClean="0"/>
              <a:t> </a:t>
            </a:r>
            <a:r>
              <a:rPr lang="en-US" sz="1200" b="1" dirty="0" smtClean="0"/>
              <a:t>Discussion</a:t>
            </a:r>
            <a:r>
              <a:rPr lang="en-US" sz="1200" dirty="0" smtClean="0"/>
              <a:t>:  How might you apply this to your own lives?  </a:t>
            </a:r>
          </a:p>
          <a:p>
            <a:endParaRPr lang="en-US" sz="1200" dirty="0" smtClean="0"/>
          </a:p>
          <a:p>
            <a:r>
              <a:rPr lang="en-US" sz="1200" dirty="0" smtClean="0"/>
              <a:t>  </a:t>
            </a:r>
          </a:p>
          <a:p>
            <a:endParaRPr lang="en-US" sz="1200" dirty="0" smtClean="0"/>
          </a:p>
          <a:p>
            <a:endParaRPr lang="en-US" sz="1200" dirty="0" smtClean="0"/>
          </a:p>
        </p:txBody>
      </p:sp>
      <p:sp>
        <p:nvSpPr>
          <p:cNvPr id="4" name="Rectangle 3"/>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smtClean="0">
                <a:solidFill>
                  <a:schemeClr val="tx1"/>
                </a:solidFill>
              </a:rPr>
              <a:t>Lesson 19, pg 3                      Paul Writes to Timothy	          1 Timothy 3-4</a:t>
            </a:r>
            <a:endParaRPr lang="en-US" sz="150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smtClean="0">
                <a:solidFill>
                  <a:schemeClr val="tx1"/>
                </a:solidFill>
              </a:rPr>
              <a:t>Lesson 20                                Paul Writes to Timothy	          1 Timothy 5-6</a:t>
            </a:r>
            <a:endParaRPr lang="en-US" sz="1500" dirty="0">
              <a:solidFill>
                <a:schemeClr val="tx1"/>
              </a:solidFill>
            </a:endParaRPr>
          </a:p>
        </p:txBody>
      </p:sp>
      <p:sp>
        <p:nvSpPr>
          <p:cNvPr id="5" name="TextBox 4"/>
          <p:cNvSpPr txBox="1"/>
          <p:nvPr/>
        </p:nvSpPr>
        <p:spPr>
          <a:xfrm>
            <a:off x="381000" y="762000"/>
            <a:ext cx="6248400" cy="456671"/>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Paul has been released from his chains in Rome.  The aged and experienced Paul writes to Timothy, a young preacher, instructing him in many things he must set in order in Ephesus.</a:t>
            </a:r>
            <a:endParaRPr lang="en-US" sz="1200" dirty="0"/>
          </a:p>
        </p:txBody>
      </p:sp>
      <p:sp>
        <p:nvSpPr>
          <p:cNvPr id="9" name="TextBox 8"/>
          <p:cNvSpPr txBox="1"/>
          <p:nvPr/>
        </p:nvSpPr>
        <p:spPr>
          <a:xfrm>
            <a:off x="381000" y="1219201"/>
            <a:ext cx="6324600" cy="7412421"/>
          </a:xfrm>
          <a:prstGeom prst="rect">
            <a:avLst/>
          </a:prstGeom>
          <a:noFill/>
        </p:spPr>
        <p:txBody>
          <a:bodyPr wrap="square" lIns="86493" tIns="43247" rIns="86493" bIns="43247" rtlCol="0">
            <a:spAutoFit/>
          </a:bodyPr>
          <a:lstStyle/>
          <a:p>
            <a:r>
              <a:rPr lang="en-US" sz="1200" b="1" dirty="0" smtClean="0"/>
              <a:t>1 Timothy 5:1-25</a:t>
            </a:r>
          </a:p>
          <a:p>
            <a:endParaRPr lang="en-US" sz="800" dirty="0" smtClean="0"/>
          </a:p>
          <a:p>
            <a:pPr marL="228600" indent="-228600"/>
            <a:r>
              <a:rPr lang="en-US" sz="1200" dirty="0" smtClean="0"/>
              <a:t>1. 	How are the following to be regarded?</a:t>
            </a:r>
          </a:p>
          <a:p>
            <a:pPr marL="228600"/>
            <a:r>
              <a:rPr lang="en-US" sz="1200" dirty="0" smtClean="0"/>
              <a:t>Older man</a:t>
            </a:r>
          </a:p>
          <a:p>
            <a:pPr marL="228600"/>
            <a:r>
              <a:rPr lang="en-US" sz="1200" dirty="0" smtClean="0"/>
              <a:t>Younger man</a:t>
            </a:r>
          </a:p>
          <a:p>
            <a:pPr marL="228600"/>
            <a:r>
              <a:rPr lang="en-US" sz="1200" dirty="0" smtClean="0"/>
              <a:t>Older woman</a:t>
            </a:r>
          </a:p>
          <a:p>
            <a:pPr marL="228600"/>
            <a:r>
              <a:rPr lang="en-US" sz="1200" dirty="0" smtClean="0"/>
              <a:t>Younger woman</a:t>
            </a:r>
          </a:p>
          <a:p>
            <a:pPr marL="228600" indent="-228600"/>
            <a:endParaRPr lang="en-US" sz="1200" dirty="0" smtClean="0"/>
          </a:p>
          <a:p>
            <a:pPr marL="228600" indent="-228600"/>
            <a:r>
              <a:rPr lang="en-US" sz="1200" b="1" dirty="0" smtClean="0"/>
              <a:t>Widow:  </a:t>
            </a:r>
            <a:r>
              <a:rPr lang="en-US" sz="1200" dirty="0" smtClean="0"/>
              <a:t>a woman who has lost her husband by death and has not remarried  (dictionary.com)</a:t>
            </a:r>
          </a:p>
          <a:p>
            <a:pPr marL="228600" indent="-228600"/>
            <a:endParaRPr lang="en-US" sz="1200" dirty="0" smtClean="0"/>
          </a:p>
          <a:p>
            <a:pPr marL="228600" indent="-228600"/>
            <a:r>
              <a:rPr lang="en-US" sz="1200" dirty="0" smtClean="0"/>
              <a:t>2. 	Widows are to be honored in the church.  Who is first responsible for the care of a widow and why?  4 and 16</a:t>
            </a:r>
          </a:p>
          <a:p>
            <a:pPr marL="228600" indent="-228600"/>
            <a:endParaRPr lang="en-US" sz="1200" dirty="0" smtClean="0"/>
          </a:p>
          <a:p>
            <a:pPr marL="228600" indent="-228600"/>
            <a:endParaRPr lang="en-US" sz="1200" dirty="0" smtClean="0"/>
          </a:p>
          <a:p>
            <a:pPr marL="228600" indent="-228600"/>
            <a:r>
              <a:rPr lang="en-US" sz="1200" dirty="0" smtClean="0"/>
              <a:t>3. 	If there is no family to take care of a widow, then the church will care for her needs if she meets certain qualifications.  What qualifications should she meet?  5, 9, 10</a:t>
            </a:r>
          </a:p>
          <a:p>
            <a:pPr marL="228600" indent="-228600"/>
            <a:endParaRPr lang="en-US" sz="1200" dirty="0" smtClean="0"/>
          </a:p>
          <a:p>
            <a:pPr marL="228600" indent="-228600"/>
            <a:endParaRPr lang="en-US" sz="1200" dirty="0" smtClean="0"/>
          </a:p>
          <a:p>
            <a:pPr marL="228600" indent="-228600"/>
            <a:endParaRPr lang="en-US" sz="1200" dirty="0" smtClean="0"/>
          </a:p>
          <a:p>
            <a:pPr marL="228600" indent="-228600"/>
            <a:r>
              <a:rPr lang="en-US" sz="1200" dirty="0" smtClean="0"/>
              <a:t>4. 	Why will the church not consider supporting a younger widow?  </a:t>
            </a:r>
          </a:p>
          <a:p>
            <a:pPr marL="228600" indent="-228600"/>
            <a:endParaRPr lang="en-US" sz="1200" dirty="0" smtClean="0"/>
          </a:p>
          <a:p>
            <a:pPr marL="228600" indent="-228600"/>
            <a:endParaRPr lang="en-US" sz="1200" dirty="0" smtClean="0"/>
          </a:p>
          <a:p>
            <a:pPr marL="228600" indent="-228600"/>
            <a:r>
              <a:rPr lang="en-US" sz="1200" dirty="0" smtClean="0"/>
              <a:t>5. 	What does Paul instruct the younger widows to do?  </a:t>
            </a:r>
          </a:p>
          <a:p>
            <a:pPr marL="228600" indent="-228600"/>
            <a:endParaRPr lang="en-US" sz="1200" dirty="0" smtClean="0"/>
          </a:p>
          <a:p>
            <a:pPr marL="228600" indent="-228600"/>
            <a:endParaRPr lang="en-US" sz="1200" dirty="0" smtClean="0"/>
          </a:p>
          <a:p>
            <a:pPr marL="228600" indent="-228600"/>
            <a:r>
              <a:rPr lang="en-US" sz="1200" dirty="0" smtClean="0"/>
              <a:t>6. 	The work of an elder is not easy.  There is a great responsibility in caring for the souls of a multitude of people and his work is worthy of wages.   How shall they be regarded?  </a:t>
            </a:r>
          </a:p>
          <a:p>
            <a:pPr marL="228600" indent="-228600"/>
            <a:endParaRPr lang="en-US" sz="1200" dirty="0" smtClean="0"/>
          </a:p>
          <a:p>
            <a:pPr marL="228600" indent="-228600"/>
            <a:endParaRPr lang="en-US" sz="1200" dirty="0" smtClean="0"/>
          </a:p>
          <a:p>
            <a:pPr marL="228600" indent="-228600"/>
            <a:r>
              <a:rPr lang="en-US" sz="1200" dirty="0" smtClean="0"/>
              <a:t>7. 	We are not to accept an accusation against an elder unless it is evident that he is in sin.  There must be two or three witnesses of this sin.  However, if he is indeed sinning, how should it be handled?  </a:t>
            </a:r>
          </a:p>
          <a:p>
            <a:pPr marL="228600" indent="-228600"/>
            <a:endParaRPr lang="en-US" sz="1200" dirty="0" smtClean="0"/>
          </a:p>
          <a:p>
            <a:pPr marL="228600" indent="-228600"/>
            <a:endParaRPr lang="en-US" sz="1200" dirty="0" smtClean="0"/>
          </a:p>
          <a:p>
            <a:pPr marL="228600" indent="-228600">
              <a:buAutoNum type="arabicPeriod" startAt="8"/>
            </a:pPr>
            <a:r>
              <a:rPr lang="en-US" sz="1200" dirty="0" smtClean="0"/>
              <a:t>Verse 22.  In this context, Paul instructs Timothy not to appoint elders hastily. Why? </a:t>
            </a:r>
          </a:p>
          <a:p>
            <a:pPr marL="228600" indent="-228600">
              <a:buAutoNum type="arabicPeriod" startAt="8"/>
            </a:pPr>
            <a:endParaRPr lang="en-US" sz="1200" dirty="0" smtClean="0"/>
          </a:p>
          <a:p>
            <a:pPr marL="228600" indent="-228600"/>
            <a:r>
              <a:rPr lang="en-US" sz="1200" dirty="0" smtClean="0"/>
              <a:t>  </a:t>
            </a:r>
          </a:p>
          <a:p>
            <a:r>
              <a:rPr lang="en-US" sz="1200" b="1" dirty="0" smtClean="0"/>
              <a:t>Class</a:t>
            </a:r>
            <a:r>
              <a:rPr lang="en-US" sz="1200" dirty="0" smtClean="0"/>
              <a:t> </a:t>
            </a:r>
            <a:r>
              <a:rPr lang="en-US" sz="1200" b="1" dirty="0" smtClean="0"/>
              <a:t>Discussion</a:t>
            </a:r>
            <a:r>
              <a:rPr lang="en-US" sz="1200" dirty="0" smtClean="0"/>
              <a:t>:  Read verse 23 in context.  Timothy had frequent illnesses.  1. We have studied that neither an elder nor deacon can be given to wine.  2. Timothy was told in v. 22 to keep himself pure.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smtClean="0">
                <a:solidFill>
                  <a:schemeClr val="tx1"/>
                </a:solidFill>
              </a:rPr>
              <a:t>Lesson 20, pg 2                      Paul Writes to Timothy	          1 Timothy 5-6</a:t>
            </a:r>
            <a:endParaRPr lang="en-US" sz="1500" dirty="0">
              <a:solidFill>
                <a:schemeClr val="tx1"/>
              </a:solidFill>
            </a:endParaRPr>
          </a:p>
        </p:txBody>
      </p:sp>
      <p:sp>
        <p:nvSpPr>
          <p:cNvPr id="9" name="TextBox 8"/>
          <p:cNvSpPr txBox="1"/>
          <p:nvPr/>
        </p:nvSpPr>
        <p:spPr>
          <a:xfrm>
            <a:off x="381000" y="762000"/>
            <a:ext cx="6324600" cy="8212640"/>
          </a:xfrm>
          <a:prstGeom prst="rect">
            <a:avLst/>
          </a:prstGeom>
          <a:noFill/>
        </p:spPr>
        <p:txBody>
          <a:bodyPr wrap="square" lIns="86493" tIns="43247" rIns="86493" bIns="43247" rtlCol="0">
            <a:spAutoFit/>
          </a:bodyPr>
          <a:lstStyle/>
          <a:p>
            <a:r>
              <a:rPr lang="en-US" sz="1200" b="1" dirty="0" smtClean="0"/>
              <a:t>1 Timothy 6:1-21</a:t>
            </a:r>
          </a:p>
          <a:p>
            <a:endParaRPr lang="en-US" sz="1200" b="1" dirty="0" smtClean="0"/>
          </a:p>
          <a:p>
            <a:r>
              <a:rPr lang="en-US" sz="1200" dirty="0" smtClean="0"/>
              <a:t>9.   Why should a bondservant treat his master with all honor?  </a:t>
            </a:r>
          </a:p>
          <a:p>
            <a:endParaRPr lang="en-US" sz="1200" b="1" dirty="0" smtClean="0"/>
          </a:p>
          <a:p>
            <a:pPr marL="228600" indent="-228600">
              <a:buAutoNum type="arabicPeriod" startAt="10"/>
            </a:pPr>
            <a:r>
              <a:rPr lang="en-US" sz="1200" dirty="0" smtClean="0"/>
              <a:t>If you are under a believing master, serve him all the more because who do they benefit?</a:t>
            </a:r>
          </a:p>
          <a:p>
            <a:pPr marL="228600" indent="-228600">
              <a:buAutoNum type="arabicPeriod" startAt="10"/>
            </a:pPr>
            <a:endParaRPr lang="en-US" sz="1200" dirty="0" smtClean="0"/>
          </a:p>
          <a:p>
            <a:endParaRPr lang="en-US" sz="1200" dirty="0" smtClean="0"/>
          </a:p>
          <a:p>
            <a:pPr marL="228600" indent="-228600">
              <a:buAutoNum type="arabicPeriod" startAt="11"/>
            </a:pPr>
            <a:r>
              <a:rPr lang="en-US" sz="1200" dirty="0" smtClean="0"/>
              <a:t>When a person does not accept this sound teaching, Paul says that person is what?</a:t>
            </a:r>
          </a:p>
          <a:p>
            <a:pPr marL="228600" indent="-228600">
              <a:buAutoNum type="arabicPeriod" startAt="11"/>
            </a:pPr>
            <a:endParaRPr lang="en-US" sz="1200" dirty="0" smtClean="0"/>
          </a:p>
          <a:p>
            <a:r>
              <a:rPr lang="en-US" sz="1200" dirty="0" smtClean="0"/>
              <a:t>12.  What is he obsessed with?  </a:t>
            </a:r>
          </a:p>
          <a:p>
            <a:endParaRPr lang="en-US" sz="1200" dirty="0" smtClean="0"/>
          </a:p>
          <a:p>
            <a:r>
              <a:rPr lang="en-US" sz="1200" b="1" dirty="0" smtClean="0"/>
              <a:t>Content</a:t>
            </a:r>
            <a:r>
              <a:rPr lang="en-US" sz="1200" dirty="0" smtClean="0"/>
              <a:t>:  satisfied with what one is or has; not wanting more or anything else.   </a:t>
            </a:r>
          </a:p>
          <a:p>
            <a:r>
              <a:rPr lang="en-US" sz="1200" b="1" dirty="0" smtClean="0"/>
              <a:t>Contentment</a:t>
            </a:r>
            <a:r>
              <a:rPr lang="en-US" sz="1200" dirty="0" smtClean="0"/>
              <a:t>:  The state of being satisfied; a state of mind in which one's desires are confined to his lot whatever it may be.  (dictionary.com)</a:t>
            </a:r>
          </a:p>
          <a:p>
            <a:endParaRPr lang="en-US" sz="1200" dirty="0" smtClean="0"/>
          </a:p>
          <a:p>
            <a:pPr marL="228600" indent="-228600"/>
            <a:r>
              <a:rPr lang="en-US" sz="1200" dirty="0" smtClean="0"/>
              <a:t>13. Godliness with contentment  =  __________ _________  Contrast this with the world’s idea of great gain.</a:t>
            </a:r>
          </a:p>
          <a:p>
            <a:endParaRPr lang="en-US" sz="1200" dirty="0" smtClean="0"/>
          </a:p>
          <a:p>
            <a:r>
              <a:rPr lang="en-US" sz="1200" b="1" dirty="0" smtClean="0"/>
              <a:t>Class</a:t>
            </a:r>
            <a:r>
              <a:rPr lang="en-US" sz="1200" dirty="0" smtClean="0"/>
              <a:t> </a:t>
            </a:r>
            <a:r>
              <a:rPr lang="en-US" sz="1200" b="1" dirty="0" smtClean="0"/>
              <a:t>Discussion</a:t>
            </a:r>
            <a:r>
              <a:rPr lang="en-US" sz="1200" dirty="0" smtClean="0"/>
              <a:t>:  We brought nothing into this world and we will carry nothing out.  Is this true for only Christians or all peoples?</a:t>
            </a:r>
          </a:p>
          <a:p>
            <a:endParaRPr lang="en-US" sz="1200" dirty="0" smtClean="0"/>
          </a:p>
          <a:p>
            <a:r>
              <a:rPr lang="en-US" sz="1200" dirty="0" smtClean="0"/>
              <a:t>14.  With what shall we be content?  </a:t>
            </a:r>
          </a:p>
          <a:p>
            <a:endParaRPr lang="en-US" sz="1200" dirty="0" smtClean="0"/>
          </a:p>
          <a:p>
            <a:r>
              <a:rPr lang="en-US" sz="1200" dirty="0" smtClean="0"/>
              <a:t>15.  What is the snare of riches and being lovers of money?  </a:t>
            </a:r>
          </a:p>
          <a:p>
            <a:endParaRPr lang="en-US" sz="1200" dirty="0" smtClean="0"/>
          </a:p>
          <a:p>
            <a:r>
              <a:rPr lang="en-US" sz="1200" dirty="0" smtClean="0"/>
              <a:t>16.  What should men of God pursue? </a:t>
            </a:r>
          </a:p>
          <a:p>
            <a:endParaRPr lang="en-US" sz="1200" dirty="0" smtClean="0"/>
          </a:p>
          <a:p>
            <a:pPr marL="228600" indent="-228600"/>
            <a:r>
              <a:rPr lang="en-US" sz="1200" dirty="0" smtClean="0"/>
              <a:t>17.  </a:t>
            </a:r>
            <a:r>
              <a:rPr lang="en-US" sz="1200" b="1" dirty="0" smtClean="0"/>
              <a:t>Think</a:t>
            </a:r>
            <a:r>
              <a:rPr lang="en-US" sz="1200" dirty="0" smtClean="0"/>
              <a:t>:  Considering verse 12, what is the good confession that you have made or will likely make in the future as Timothy had made?  </a:t>
            </a:r>
          </a:p>
          <a:p>
            <a:endParaRPr lang="en-US" sz="1200" dirty="0" smtClean="0"/>
          </a:p>
          <a:p>
            <a:r>
              <a:rPr lang="en-US" sz="1200" b="1" dirty="0" smtClean="0"/>
              <a:t>Class</a:t>
            </a:r>
            <a:r>
              <a:rPr lang="en-US" sz="1200" dirty="0" smtClean="0"/>
              <a:t> </a:t>
            </a:r>
            <a:r>
              <a:rPr lang="en-US" sz="1200" b="1" dirty="0" smtClean="0"/>
              <a:t>Discussion</a:t>
            </a:r>
            <a:r>
              <a:rPr lang="en-US" sz="1200" dirty="0" smtClean="0"/>
              <a:t>:  Consider the comparison in verse 12 of keeping one’s faith with fighting to lay hold of eternal life.   Paul urges Timothy in the sight of God and Christ Jesus to keep this commandment until the Lord appears.  </a:t>
            </a:r>
          </a:p>
          <a:p>
            <a:endParaRPr lang="en-US" sz="1200" dirty="0" smtClean="0"/>
          </a:p>
          <a:p>
            <a:pPr marL="228600" indent="-228600"/>
            <a:r>
              <a:rPr lang="en-US" sz="1200" dirty="0" smtClean="0"/>
              <a:t>18.  Verse 14.  Notice the comment Paul makes saying that Jesus made the good confession before Pontius Pilate.  How interesting.  In all four of the gospels it is recorded that Pilate asked Jesus, “Are you the king of the Jews?”  Read John 18:36-37 and write here Jesus’ good confession.</a:t>
            </a:r>
          </a:p>
          <a:p>
            <a:endParaRPr lang="en-US" sz="1200" dirty="0" smtClean="0"/>
          </a:p>
          <a:p>
            <a:endParaRPr lang="en-US" sz="1200" dirty="0" smtClean="0"/>
          </a:p>
          <a:p>
            <a:pPr marL="228600" indent="-228600"/>
            <a:r>
              <a:rPr lang="en-US" sz="1200" dirty="0" smtClean="0"/>
              <a:t>19.  To the rich!  Complete: Do not be haughty nor trust in uncertain riches but in the living God… Let them do __________, that they be rich in _____________ ____________ ready to _____________, willing to __________________, storing up for themselves a good foundation for the time to come, that they may lay hold on ______________ life.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smtClean="0">
                <a:solidFill>
                  <a:schemeClr val="tx1"/>
                </a:solidFill>
              </a:rPr>
              <a:t>Lesson 21                                   Paul Writes to Titus	                       </a:t>
            </a:r>
            <a:r>
              <a:rPr lang="en-US" sz="1500" dirty="0" err="1" smtClean="0">
                <a:solidFill>
                  <a:schemeClr val="tx1"/>
                </a:solidFill>
              </a:rPr>
              <a:t>Titus</a:t>
            </a:r>
            <a:r>
              <a:rPr lang="en-US" sz="1500" dirty="0" smtClean="0">
                <a:solidFill>
                  <a:schemeClr val="tx1"/>
                </a:solidFill>
              </a:rPr>
              <a:t> 1</a:t>
            </a:r>
            <a:endParaRPr lang="en-US" sz="1500" dirty="0">
              <a:solidFill>
                <a:schemeClr val="tx1"/>
              </a:solidFill>
            </a:endParaRPr>
          </a:p>
        </p:txBody>
      </p:sp>
      <p:sp>
        <p:nvSpPr>
          <p:cNvPr id="5" name="TextBox 4"/>
          <p:cNvSpPr txBox="1"/>
          <p:nvPr/>
        </p:nvSpPr>
        <p:spPr>
          <a:xfrm>
            <a:off x="381000" y="762000"/>
            <a:ext cx="6248400" cy="1010668"/>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Paul, now a free man in the later part of his life, writes to the young preacher Titus.  Paul is in or soon to be in </a:t>
            </a:r>
            <a:r>
              <a:rPr lang="en-US" sz="1200" dirty="0" err="1" smtClean="0"/>
              <a:t>Nicopolis</a:t>
            </a:r>
            <a:r>
              <a:rPr lang="en-US" sz="1200" dirty="0" smtClean="0"/>
              <a:t> according to Titus 3:12.  He plans to winter there.  He has given Titus task of appointing elders and setting the church in Crete in order.  His message will include the importance of daily Christian living as the way to work out one’s salvation and assert that good works are desirable and profitable for all believers.</a:t>
            </a:r>
            <a:endParaRPr lang="en-US" sz="1200" dirty="0"/>
          </a:p>
        </p:txBody>
      </p:sp>
      <p:sp>
        <p:nvSpPr>
          <p:cNvPr id="9" name="TextBox 8"/>
          <p:cNvSpPr txBox="1"/>
          <p:nvPr/>
        </p:nvSpPr>
        <p:spPr>
          <a:xfrm>
            <a:off x="381000" y="1749200"/>
            <a:ext cx="6248400" cy="7166200"/>
          </a:xfrm>
          <a:prstGeom prst="rect">
            <a:avLst/>
          </a:prstGeom>
          <a:noFill/>
        </p:spPr>
        <p:txBody>
          <a:bodyPr wrap="square" lIns="86493" tIns="43247" rIns="86493" bIns="43247" rtlCol="0">
            <a:spAutoFit/>
          </a:bodyPr>
          <a:lstStyle/>
          <a:p>
            <a:r>
              <a:rPr lang="en-US" sz="1200" b="1" dirty="0" smtClean="0"/>
              <a:t>Titus 1:1-16</a:t>
            </a:r>
          </a:p>
          <a:p>
            <a:endParaRPr lang="en-US" sz="1200" b="1" dirty="0" smtClean="0"/>
          </a:p>
          <a:p>
            <a:r>
              <a:rPr lang="en-US" sz="1200" b="1" dirty="0" smtClean="0"/>
              <a:t>According to:  </a:t>
            </a:r>
            <a:r>
              <a:rPr lang="en-US" sz="1200" dirty="0" smtClean="0"/>
              <a:t>in agreement with  (dictionary.com)</a:t>
            </a:r>
          </a:p>
          <a:p>
            <a:endParaRPr lang="en-US" sz="1200" b="1" dirty="0" smtClean="0"/>
          </a:p>
          <a:p>
            <a:pPr marL="228600" indent="-228600">
              <a:buAutoNum type="arabicPeriod"/>
            </a:pPr>
            <a:r>
              <a:rPr lang="en-US" sz="1200" dirty="0" smtClean="0"/>
              <a:t>Paul begins his letter to Titus with several</a:t>
            </a:r>
          </a:p>
          <a:p>
            <a:pPr marL="228600"/>
            <a:r>
              <a:rPr lang="en-US" sz="1200" dirty="0" smtClean="0"/>
              <a:t>assertions. What is Paul, this bondservant of God</a:t>
            </a:r>
          </a:p>
          <a:p>
            <a:pPr marL="228600"/>
            <a:r>
              <a:rPr lang="en-US" sz="1200" dirty="0" smtClean="0"/>
              <a:t>and the Lord Jesus Christ, in agreement with?  </a:t>
            </a:r>
          </a:p>
          <a:p>
            <a:endParaRPr lang="en-US" sz="1200" dirty="0" smtClean="0"/>
          </a:p>
          <a:p>
            <a:endParaRPr lang="en-US" sz="1200" dirty="0" smtClean="0"/>
          </a:p>
          <a:p>
            <a:r>
              <a:rPr lang="en-US" sz="1200" dirty="0" smtClean="0"/>
              <a:t>2.  In this, what does Paul have hope of?  </a:t>
            </a:r>
          </a:p>
          <a:p>
            <a:endParaRPr lang="en-US" sz="1200" dirty="0" smtClean="0"/>
          </a:p>
          <a:p>
            <a:endParaRPr lang="en-US" sz="1200" dirty="0" smtClean="0"/>
          </a:p>
          <a:p>
            <a:r>
              <a:rPr lang="en-US" sz="1200" dirty="0" smtClean="0"/>
              <a:t>3.  How did God/Christ choose to manifest His word through Paul?  </a:t>
            </a:r>
          </a:p>
          <a:p>
            <a:endParaRPr lang="en-US" sz="1200" dirty="0" smtClean="0"/>
          </a:p>
          <a:p>
            <a:endParaRPr lang="en-US" sz="1200" dirty="0" smtClean="0"/>
          </a:p>
          <a:p>
            <a:r>
              <a:rPr lang="en-US" sz="1200" dirty="0" smtClean="0"/>
              <a:t>4.  How is Titus addressed?</a:t>
            </a:r>
          </a:p>
          <a:p>
            <a:endParaRPr lang="en-US" sz="1200" dirty="0" smtClean="0"/>
          </a:p>
          <a:p>
            <a:r>
              <a:rPr lang="en-US" sz="1200" dirty="0" smtClean="0"/>
              <a:t>5.  Why was Titus left in Crete?  </a:t>
            </a:r>
          </a:p>
          <a:p>
            <a:endParaRPr lang="en-US" sz="1200" dirty="0" smtClean="0"/>
          </a:p>
          <a:p>
            <a:r>
              <a:rPr lang="en-US" sz="1200" dirty="0" smtClean="0"/>
              <a:t>6.  </a:t>
            </a:r>
            <a:r>
              <a:rPr lang="en-US" sz="1200" b="1" dirty="0" smtClean="0"/>
              <a:t>Think</a:t>
            </a:r>
            <a:r>
              <a:rPr lang="en-US" sz="1200" dirty="0" smtClean="0"/>
              <a:t>:  How can a man be blameless when all sin and fall short of the glory of God?</a:t>
            </a:r>
          </a:p>
          <a:p>
            <a:endParaRPr lang="en-US" sz="1200" dirty="0" smtClean="0"/>
          </a:p>
          <a:p>
            <a:endParaRPr lang="en-US" sz="1200" dirty="0" smtClean="0"/>
          </a:p>
          <a:p>
            <a:r>
              <a:rPr lang="en-US" sz="1200" dirty="0" smtClean="0"/>
              <a:t>7.  </a:t>
            </a:r>
            <a:r>
              <a:rPr lang="en-US" sz="1200" b="1" dirty="0" smtClean="0"/>
              <a:t>Think</a:t>
            </a:r>
            <a:r>
              <a:rPr lang="en-US" sz="1200" dirty="0" smtClean="0"/>
              <a:t>:  How might a child be faithful?   </a:t>
            </a:r>
          </a:p>
          <a:p>
            <a:r>
              <a:rPr lang="en-US" sz="1200" dirty="0" smtClean="0"/>
              <a:t>     </a:t>
            </a:r>
            <a:r>
              <a:rPr lang="en-US" sz="1200" b="1" dirty="0" smtClean="0"/>
              <a:t>Define</a:t>
            </a:r>
            <a:r>
              <a:rPr lang="en-US" sz="1200" dirty="0" smtClean="0"/>
              <a:t>:  	Dissipation</a:t>
            </a:r>
          </a:p>
          <a:p>
            <a:r>
              <a:rPr lang="en-US" sz="1200" dirty="0" smtClean="0"/>
              <a:t>	</a:t>
            </a:r>
          </a:p>
          <a:p>
            <a:r>
              <a:rPr lang="en-US" sz="1200" dirty="0" smtClean="0"/>
              <a:t>	Insubordination</a:t>
            </a:r>
          </a:p>
          <a:p>
            <a:endParaRPr lang="en-US" sz="1200" dirty="0" smtClean="0"/>
          </a:p>
          <a:p>
            <a:r>
              <a:rPr lang="en-US" sz="1200" dirty="0" smtClean="0"/>
              <a:t>8.  What other title for elder is given in verse 7?  </a:t>
            </a:r>
          </a:p>
          <a:p>
            <a:endParaRPr lang="en-US" sz="1200" dirty="0" smtClean="0"/>
          </a:p>
          <a:p>
            <a:r>
              <a:rPr lang="en-US" sz="1200" b="1" dirty="0" smtClean="0"/>
              <a:t>Class</a:t>
            </a:r>
            <a:r>
              <a:rPr lang="en-US" sz="1200" dirty="0" smtClean="0"/>
              <a:t> </a:t>
            </a:r>
            <a:r>
              <a:rPr lang="en-US" sz="1200" b="1" dirty="0" smtClean="0"/>
              <a:t>Discussion</a:t>
            </a:r>
            <a:r>
              <a:rPr lang="en-US" sz="1200" dirty="0" smtClean="0"/>
              <a:t>:  Discuss verses 7-9, much of which has already been defined within the study of 1 Timothy.  </a:t>
            </a:r>
          </a:p>
          <a:p>
            <a:endParaRPr lang="en-US" sz="1200" dirty="0" smtClean="0"/>
          </a:p>
          <a:p>
            <a:r>
              <a:rPr lang="en-US" sz="1200" dirty="0" smtClean="0"/>
              <a:t>10.  What are the elders responsible for?  </a:t>
            </a:r>
          </a:p>
          <a:p>
            <a:endParaRPr lang="en-US" sz="1200" dirty="0" smtClean="0"/>
          </a:p>
          <a:p>
            <a:r>
              <a:rPr lang="en-US" sz="1200" dirty="0" smtClean="0"/>
              <a:t>11.  Elders need to be able to stop the mouths of false teachers, especially whom?  </a:t>
            </a:r>
          </a:p>
          <a:p>
            <a:endParaRPr lang="en-US" sz="1200" dirty="0" smtClean="0"/>
          </a:p>
          <a:p>
            <a:pPr marL="285750" indent="-285750"/>
            <a:r>
              <a:rPr lang="en-US" sz="1200" dirty="0" smtClean="0"/>
              <a:t>12.  </a:t>
            </a:r>
            <a:r>
              <a:rPr lang="en-US" sz="1200" b="1" dirty="0" smtClean="0"/>
              <a:t>Think</a:t>
            </a:r>
            <a:r>
              <a:rPr lang="en-US" sz="1200" dirty="0" smtClean="0"/>
              <a:t>:  What will they be falsely teaching?  (Ref: Gal. 5:1-4)</a:t>
            </a:r>
          </a:p>
          <a:p>
            <a:endParaRPr lang="en-US" sz="1600" dirty="0" smtClean="0"/>
          </a:p>
        </p:txBody>
      </p:sp>
      <p:pic>
        <p:nvPicPr>
          <p:cNvPr id="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3877056" y="1794243"/>
            <a:ext cx="2766816" cy="1634757"/>
          </a:xfrm>
          <a:prstGeom prst="rect">
            <a:avLst/>
          </a:prstGeom>
          <a:noFill/>
        </p:spPr>
      </p:pic>
      <p:sp>
        <p:nvSpPr>
          <p:cNvPr id="7" name="TextBox 6"/>
          <p:cNvSpPr txBox="1"/>
          <p:nvPr/>
        </p:nvSpPr>
        <p:spPr>
          <a:xfrm>
            <a:off x="4548384" y="2133600"/>
            <a:ext cx="609600" cy="169277"/>
          </a:xfrm>
          <a:prstGeom prst="rect">
            <a:avLst/>
          </a:prstGeom>
          <a:noFill/>
        </p:spPr>
        <p:txBody>
          <a:bodyPr wrap="square" rtlCol="0">
            <a:spAutoFit/>
          </a:bodyPr>
          <a:lstStyle/>
          <a:p>
            <a:r>
              <a:rPr lang="en-US" sz="500" dirty="0" err="1" smtClean="0"/>
              <a:t>Nicopolis</a:t>
            </a:r>
            <a:endParaRPr lang="en-US" sz="500" dirty="0"/>
          </a:p>
        </p:txBody>
      </p:sp>
      <p:sp>
        <p:nvSpPr>
          <p:cNvPr id="8" name="Oval 7"/>
          <p:cNvSpPr/>
          <p:nvPr/>
        </p:nvSpPr>
        <p:spPr>
          <a:xfrm>
            <a:off x="4624584" y="2133600"/>
            <a:ext cx="3048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1, </a:t>
            </a:r>
            <a:r>
              <a:rPr lang="en-US" sz="1500" dirty="0">
                <a:solidFill>
                  <a:schemeClr val="tx1"/>
                </a:solidFill>
              </a:rPr>
              <a:t>pg </a:t>
            </a:r>
            <a:r>
              <a:rPr lang="en-US" sz="1500" dirty="0" smtClean="0">
                <a:solidFill>
                  <a:schemeClr val="tx1"/>
                </a:solidFill>
              </a:rPr>
              <a:t>3                During Paul’s Third Journey                     Acts 20:3b-21:15        	               Paul’s Third Journey Concludes</a:t>
            </a:r>
            <a:endParaRPr lang="en-US" sz="1500" dirty="0">
              <a:solidFill>
                <a:schemeClr val="tx1"/>
              </a:solidFill>
            </a:endParaRPr>
          </a:p>
        </p:txBody>
      </p:sp>
      <p:sp>
        <p:nvSpPr>
          <p:cNvPr id="4" name="TextBox 3"/>
          <p:cNvSpPr txBox="1"/>
          <p:nvPr/>
        </p:nvSpPr>
        <p:spPr>
          <a:xfrm>
            <a:off x="381000" y="762000"/>
            <a:ext cx="6362700" cy="4442377"/>
          </a:xfrm>
          <a:prstGeom prst="rect">
            <a:avLst/>
          </a:prstGeom>
          <a:noFill/>
        </p:spPr>
        <p:txBody>
          <a:bodyPr wrap="square" lIns="86493" tIns="43247" rIns="86493" bIns="43247" rtlCol="0">
            <a:spAutoFit/>
          </a:bodyPr>
          <a:lstStyle/>
          <a:p>
            <a:pPr hangingPunct="0"/>
            <a:r>
              <a:rPr lang="en-US" sz="1100" b="1" dirty="0" smtClean="0"/>
              <a:t>Acts</a:t>
            </a:r>
            <a:r>
              <a:rPr lang="en-US" sz="1100" dirty="0" smtClean="0"/>
              <a:t> </a:t>
            </a:r>
            <a:r>
              <a:rPr lang="en-US" sz="1100" b="1" dirty="0" smtClean="0"/>
              <a:t>21:1-14 continued</a:t>
            </a:r>
          </a:p>
          <a:p>
            <a:pPr hangingPunct="0"/>
            <a:endParaRPr lang="en-US" sz="800" dirty="0" smtClean="0"/>
          </a:p>
          <a:p>
            <a:pPr marL="231775" indent="-231775" hangingPunct="0"/>
            <a:r>
              <a:rPr lang="en-US" sz="1100" dirty="0" smtClean="0"/>
              <a:t>23.  Sailing from </a:t>
            </a:r>
            <a:r>
              <a:rPr lang="en-US" sz="1100" dirty="0" err="1" smtClean="0"/>
              <a:t>Tyre</a:t>
            </a:r>
            <a:r>
              <a:rPr lang="en-US" sz="1100" dirty="0" smtClean="0"/>
              <a:t>, they came to </a:t>
            </a:r>
            <a:r>
              <a:rPr lang="en-US" sz="1100" dirty="0" err="1" smtClean="0"/>
              <a:t>Ptolemais</a:t>
            </a:r>
            <a:r>
              <a:rPr lang="en-US" sz="1100" dirty="0" smtClean="0"/>
              <a:t>, then Caesarea.  </a:t>
            </a:r>
            <a:r>
              <a:rPr lang="en-US" sz="1100" b="1" dirty="0" smtClean="0"/>
              <a:t>Connect</a:t>
            </a:r>
            <a:r>
              <a:rPr lang="en-US" sz="1100" dirty="0" smtClean="0"/>
              <a:t> </a:t>
            </a:r>
            <a:r>
              <a:rPr lang="en-US" sz="1100" b="1" dirty="0" smtClean="0"/>
              <a:t>the</a:t>
            </a:r>
            <a:r>
              <a:rPr lang="en-US" sz="1100" dirty="0" smtClean="0"/>
              <a:t> </a:t>
            </a:r>
            <a:r>
              <a:rPr lang="en-US" sz="1100" b="1" dirty="0" smtClean="0"/>
              <a:t>dots</a:t>
            </a:r>
            <a:r>
              <a:rPr lang="en-US" sz="1100" dirty="0" smtClean="0"/>
              <a:t>:  Who did they find there and what do you know about him?   Cite the passages in Acts and the people he influenced.  </a:t>
            </a:r>
          </a:p>
          <a:p>
            <a:pPr hangingPunct="0"/>
            <a:endParaRPr lang="en-US" sz="1100" dirty="0" smtClean="0"/>
          </a:p>
          <a:p>
            <a:pPr hangingPunct="0"/>
            <a:r>
              <a:rPr lang="en-US" sz="1100" dirty="0" smtClean="0"/>
              <a:t>24.  Who was the prophet and what did he tell Paul?  Describe the scene.  </a:t>
            </a:r>
          </a:p>
          <a:p>
            <a:pPr hangingPunct="0"/>
            <a:endParaRPr lang="en-US" sz="1100" dirty="0" smtClean="0"/>
          </a:p>
          <a:p>
            <a:pPr hangingPunct="0"/>
            <a:r>
              <a:rPr lang="en-US" sz="1100" dirty="0" smtClean="0"/>
              <a:t>25.  Their tears break Paul’s heart but he is determined.  What does he say to them?  </a:t>
            </a:r>
          </a:p>
          <a:p>
            <a:pPr hangingPunct="0"/>
            <a:endParaRPr lang="en-US" sz="1100" dirty="0" smtClean="0"/>
          </a:p>
          <a:p>
            <a:pPr hangingPunct="0"/>
            <a:endParaRPr lang="en-US" sz="1100" dirty="0" smtClean="0"/>
          </a:p>
          <a:p>
            <a:pPr hangingPunct="0"/>
            <a:r>
              <a:rPr lang="en-US" sz="1100" dirty="0" smtClean="0"/>
              <a:t>26.  What was their response?  </a:t>
            </a:r>
          </a:p>
          <a:p>
            <a:pPr hangingPunct="0"/>
            <a:endParaRPr lang="en-US" sz="1100" dirty="0" smtClean="0"/>
          </a:p>
          <a:p>
            <a:pPr hangingPunct="0"/>
            <a:endParaRPr lang="en-US" sz="1100" dirty="0" smtClean="0"/>
          </a:p>
          <a:p>
            <a:pPr hangingPunct="0"/>
            <a:r>
              <a:rPr lang="en-US" sz="1100" dirty="0" smtClean="0"/>
              <a:t>27.  After packing up, where did Paul go?  </a:t>
            </a:r>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a:p>
            <a:pPr hangingPunct="0"/>
            <a:endParaRPr lang="en-US" sz="11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smtClean="0">
                <a:solidFill>
                  <a:schemeClr val="tx1"/>
                </a:solidFill>
              </a:rPr>
              <a:t>Lesson 21, pg 2                         Paul Writes to Titus	                       </a:t>
            </a:r>
            <a:r>
              <a:rPr lang="en-US" sz="1500" dirty="0" err="1" smtClean="0">
                <a:solidFill>
                  <a:schemeClr val="tx1"/>
                </a:solidFill>
              </a:rPr>
              <a:t>Titus</a:t>
            </a:r>
            <a:r>
              <a:rPr lang="en-US" sz="1500" dirty="0" smtClean="0">
                <a:solidFill>
                  <a:schemeClr val="tx1"/>
                </a:solidFill>
              </a:rPr>
              <a:t> 1</a:t>
            </a:r>
            <a:endParaRPr lang="en-US" sz="1500" dirty="0">
              <a:solidFill>
                <a:schemeClr val="tx1"/>
              </a:solidFill>
            </a:endParaRPr>
          </a:p>
        </p:txBody>
      </p:sp>
      <p:sp>
        <p:nvSpPr>
          <p:cNvPr id="9" name="TextBox 8"/>
          <p:cNvSpPr txBox="1"/>
          <p:nvPr/>
        </p:nvSpPr>
        <p:spPr>
          <a:xfrm>
            <a:off x="381000" y="850159"/>
            <a:ext cx="6248400" cy="3903768"/>
          </a:xfrm>
          <a:prstGeom prst="rect">
            <a:avLst/>
          </a:prstGeom>
          <a:noFill/>
        </p:spPr>
        <p:txBody>
          <a:bodyPr wrap="square" lIns="86493" tIns="43247" rIns="86493" bIns="43247" rtlCol="0">
            <a:spAutoFit/>
          </a:bodyPr>
          <a:lstStyle/>
          <a:p>
            <a:r>
              <a:rPr lang="en-US" sz="1200" b="1" dirty="0" smtClean="0"/>
              <a:t>Titus 1:1-16, cont.</a:t>
            </a:r>
          </a:p>
          <a:p>
            <a:endParaRPr lang="en-US" sz="1200" b="1" dirty="0" smtClean="0"/>
          </a:p>
          <a:p>
            <a:pPr marL="285750" indent="-285750"/>
            <a:r>
              <a:rPr lang="en-US" sz="1200" dirty="0" smtClean="0"/>
              <a:t>13.   It has been said that Cretans are liars, lazy gluttons, and evil beasts.  Paul says this is true.   Anyone walking in this kind of sin will find themselves easy targets for false teaching.  (This is a strong lesson for us today!)  How are they to be corrected and why?  </a:t>
            </a:r>
          </a:p>
          <a:p>
            <a:endParaRPr lang="en-US" sz="1200" dirty="0" smtClean="0"/>
          </a:p>
          <a:p>
            <a:endParaRPr lang="en-US" sz="1200" dirty="0" smtClean="0"/>
          </a:p>
          <a:p>
            <a:r>
              <a:rPr lang="en-US" sz="1200" dirty="0" smtClean="0"/>
              <a:t>14.  What does Paul say specifically that correcting them and sharpening their faith will prevent?  </a:t>
            </a:r>
          </a:p>
          <a:p>
            <a:endParaRPr lang="en-US" sz="1200" dirty="0" smtClean="0"/>
          </a:p>
          <a:p>
            <a:endParaRPr lang="en-US" sz="1200" dirty="0" smtClean="0"/>
          </a:p>
          <a:p>
            <a:r>
              <a:rPr lang="en-US" sz="1200" b="1" dirty="0" smtClean="0"/>
              <a:t>Class</a:t>
            </a:r>
            <a:r>
              <a:rPr lang="en-US" sz="1200" dirty="0" smtClean="0"/>
              <a:t> </a:t>
            </a:r>
            <a:r>
              <a:rPr lang="en-US" sz="1200" b="1" dirty="0" smtClean="0"/>
              <a:t>Discussion</a:t>
            </a:r>
            <a:r>
              <a:rPr lang="en-US" sz="1200" dirty="0" smtClean="0"/>
              <a:t>:  Paul says, “To the pure all things are pure, but to those who are defiled and unbelieving nothing is pure; but even their mind and conscience are defiled.”  Paul is steeped in the discussion of setting the Cretans towards sound teaching that they may not fall prey to the false teaching of the Jews who constantly push the old law (as well as their made up laws) upon those who live by faith in Christ.  Compare this thought to the thoughts of 1 Tim 4:1-5.  </a:t>
            </a:r>
          </a:p>
          <a:p>
            <a:endParaRPr lang="en-US" sz="1200" baseline="30000" dirty="0" smtClean="0"/>
          </a:p>
          <a:p>
            <a:endParaRPr lang="en-US" sz="1200" baseline="30000" dirty="0" smtClean="0"/>
          </a:p>
          <a:p>
            <a:endParaRPr lang="en-US" sz="1200" baseline="30000" dirty="0" smtClean="0"/>
          </a:p>
          <a:p>
            <a:endParaRPr lang="en-US" sz="1200" baseline="30000" dirty="0" smtClean="0"/>
          </a:p>
          <a:p>
            <a:pPr marL="285750" indent="-285750"/>
            <a:r>
              <a:rPr lang="en-US" sz="1200" dirty="0" smtClean="0"/>
              <a:t>15.   These false teachers profess to know God (or live for God), but how do they deny Him (or show themselves to be false)?   Compare this to 1 John 2:3-6</a:t>
            </a:r>
          </a:p>
          <a:p>
            <a:endParaRPr lang="en-US" sz="12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22                                   Paul Writes to Titus	                  </a:t>
            </a:r>
            <a:r>
              <a:rPr lang="en-US" sz="1500" dirty="0" err="1" smtClean="0">
                <a:solidFill>
                  <a:schemeClr val="tx1"/>
                </a:solidFill>
              </a:rPr>
              <a:t>Titus</a:t>
            </a:r>
            <a:r>
              <a:rPr lang="en-US" sz="1500" dirty="0" smtClean="0">
                <a:solidFill>
                  <a:schemeClr val="tx1"/>
                </a:solidFill>
              </a:rPr>
              <a:t>  2-3</a:t>
            </a:r>
            <a:endParaRPr lang="en-US" sz="1500" dirty="0">
              <a:solidFill>
                <a:schemeClr val="tx1"/>
              </a:solidFill>
            </a:endParaRPr>
          </a:p>
        </p:txBody>
      </p:sp>
      <p:sp>
        <p:nvSpPr>
          <p:cNvPr id="5" name="TextBox 4"/>
          <p:cNvSpPr txBox="1"/>
          <p:nvPr/>
        </p:nvSpPr>
        <p:spPr>
          <a:xfrm>
            <a:off x="381000" y="762000"/>
            <a:ext cx="6248400" cy="1195334"/>
          </a:xfrm>
          <a:prstGeom prst="rect">
            <a:avLst/>
          </a:prstGeom>
          <a:noFill/>
          <a:ln>
            <a:solidFill>
              <a:schemeClr val="tx1"/>
            </a:solidFill>
          </a:ln>
        </p:spPr>
        <p:txBody>
          <a:bodyPr wrap="square" lIns="86493" tIns="43247" rIns="86493" bIns="43247" rtlCol="0">
            <a:spAutoFit/>
          </a:bodyPr>
          <a:lstStyle/>
          <a:p>
            <a:r>
              <a:rPr lang="en-US" sz="1200" b="1" dirty="0" smtClean="0"/>
              <a:t>Review:  </a:t>
            </a:r>
            <a:r>
              <a:rPr lang="en-US" sz="1200" dirty="0" smtClean="0"/>
              <a:t>Paul, now a free man in the later part of his life, either in </a:t>
            </a:r>
            <a:r>
              <a:rPr lang="en-US" sz="1200" dirty="0" err="1" smtClean="0"/>
              <a:t>Nicopolis</a:t>
            </a:r>
            <a:r>
              <a:rPr lang="en-US" sz="1200" dirty="0" smtClean="0"/>
              <a:t> or soon to be there, writes to the young preacher Titus.  He has given Titus task of appointing elders and setting the church in Crete in order.  In chapter 1, his message was to set elders over the church in all of the cities that were able to stand on firm teaching and refute false teaching, specifically the teachings of the Jews pushing circumcision and the old law.  Chapters 2-3 will focus of the daily living of Christians in the grace of our Lord.</a:t>
            </a:r>
            <a:endParaRPr lang="en-US" sz="1200" dirty="0"/>
          </a:p>
        </p:txBody>
      </p:sp>
      <p:sp>
        <p:nvSpPr>
          <p:cNvPr id="9" name="TextBox 8"/>
          <p:cNvSpPr txBox="1"/>
          <p:nvPr/>
        </p:nvSpPr>
        <p:spPr>
          <a:xfrm>
            <a:off x="381000" y="1981200"/>
            <a:ext cx="6248400" cy="7012311"/>
          </a:xfrm>
          <a:prstGeom prst="rect">
            <a:avLst/>
          </a:prstGeom>
          <a:noFill/>
        </p:spPr>
        <p:txBody>
          <a:bodyPr wrap="square" lIns="86493" tIns="43247" rIns="86493" bIns="43247" rtlCol="0">
            <a:spAutoFit/>
          </a:bodyPr>
          <a:lstStyle/>
          <a:p>
            <a:r>
              <a:rPr lang="en-US" sz="1200" b="1" dirty="0" smtClean="0"/>
              <a:t>Titus 2:1-15</a:t>
            </a:r>
          </a:p>
          <a:p>
            <a:endParaRPr lang="en-US" sz="1200" b="1" dirty="0" smtClean="0"/>
          </a:p>
          <a:p>
            <a:r>
              <a:rPr lang="en-US" sz="1200" dirty="0" smtClean="0"/>
              <a:t>1.  As chapter 1 ends with a discussion of false </a:t>
            </a:r>
          </a:p>
          <a:p>
            <a:pPr marL="171450"/>
            <a:r>
              <a:rPr lang="en-US" sz="1200" dirty="0" smtClean="0"/>
              <a:t>teachers who profess to know God but in </a:t>
            </a:r>
          </a:p>
          <a:p>
            <a:pPr marL="171450"/>
            <a:r>
              <a:rPr lang="en-US" sz="1200" dirty="0" smtClean="0"/>
              <a:t>their works deny Him, Paul begins his next </a:t>
            </a:r>
          </a:p>
          <a:p>
            <a:pPr marL="171450"/>
            <a:r>
              <a:rPr lang="en-US" sz="1200" dirty="0" smtClean="0"/>
              <a:t>sentence with “but”.  “But as for you (Titus) </a:t>
            </a:r>
          </a:p>
          <a:p>
            <a:pPr marL="171450"/>
            <a:r>
              <a:rPr lang="en-US" sz="1200" dirty="0" smtClean="0"/>
              <a:t>speak” what?  </a:t>
            </a:r>
          </a:p>
          <a:p>
            <a:endParaRPr lang="en-US" sz="1200" dirty="0" smtClean="0"/>
          </a:p>
          <a:p>
            <a:endParaRPr lang="en-US" sz="1200" dirty="0" smtClean="0"/>
          </a:p>
          <a:p>
            <a:r>
              <a:rPr lang="en-US" sz="1200" dirty="0" smtClean="0"/>
              <a:t>2.  Review each of the following words/phrases with your teacher:</a:t>
            </a:r>
          </a:p>
          <a:p>
            <a:pPr marL="171450"/>
            <a:r>
              <a:rPr lang="en-US" sz="1200" dirty="0" smtClean="0"/>
              <a:t>the older men :  </a:t>
            </a:r>
          </a:p>
          <a:p>
            <a:pPr marL="171450"/>
            <a:endParaRPr lang="en-US" sz="1200" dirty="0" smtClean="0"/>
          </a:p>
          <a:p>
            <a:pPr marL="171450"/>
            <a:r>
              <a:rPr lang="en-US" sz="1200" dirty="0" smtClean="0"/>
              <a:t>the older women:  </a:t>
            </a:r>
          </a:p>
          <a:p>
            <a:endParaRPr lang="en-US" sz="1200" dirty="0" smtClean="0"/>
          </a:p>
          <a:p>
            <a:r>
              <a:rPr lang="en-US" sz="1200" dirty="0" smtClean="0"/>
              <a:t>3.  What shall the older women admonish the younger women to do?  </a:t>
            </a:r>
          </a:p>
          <a:p>
            <a:endParaRPr lang="en-US" sz="1200" dirty="0" smtClean="0"/>
          </a:p>
          <a:p>
            <a:endParaRPr lang="en-US" sz="1200" dirty="0" smtClean="0"/>
          </a:p>
          <a:p>
            <a:r>
              <a:rPr lang="en-US" sz="1200" dirty="0" smtClean="0"/>
              <a:t>4.  Define these words/phrases and discuss:</a:t>
            </a:r>
          </a:p>
          <a:p>
            <a:pPr marL="228600">
              <a:lnSpc>
                <a:spcPct val="150000"/>
              </a:lnSpc>
            </a:pPr>
            <a:r>
              <a:rPr lang="en-US" sz="1200" dirty="0" smtClean="0"/>
              <a:t>discreet:</a:t>
            </a:r>
          </a:p>
          <a:p>
            <a:pPr marL="228600">
              <a:lnSpc>
                <a:spcPct val="150000"/>
              </a:lnSpc>
            </a:pPr>
            <a:r>
              <a:rPr lang="en-US" sz="1200" dirty="0" smtClean="0"/>
              <a:t>chaste:</a:t>
            </a:r>
          </a:p>
          <a:p>
            <a:pPr marL="228600">
              <a:lnSpc>
                <a:spcPct val="150000"/>
              </a:lnSpc>
            </a:pPr>
            <a:r>
              <a:rPr lang="en-US" sz="1200" dirty="0" smtClean="0"/>
              <a:t>homemakers:</a:t>
            </a:r>
          </a:p>
          <a:p>
            <a:pPr marL="228600">
              <a:lnSpc>
                <a:spcPct val="150000"/>
              </a:lnSpc>
            </a:pPr>
            <a:r>
              <a:rPr lang="en-US" sz="1200" dirty="0" smtClean="0"/>
              <a:t>good:</a:t>
            </a:r>
          </a:p>
          <a:p>
            <a:pPr marL="228600">
              <a:lnSpc>
                <a:spcPct val="150000"/>
              </a:lnSpc>
            </a:pPr>
            <a:r>
              <a:rPr lang="en-US" sz="1200" dirty="0" smtClean="0"/>
              <a:t>obedient to their own husbands:</a:t>
            </a:r>
          </a:p>
          <a:p>
            <a:r>
              <a:rPr lang="en-US" sz="1200" dirty="0" smtClean="0"/>
              <a:t>Class Discussion:  How will this behavior prevent the word of God from being blasphemed?</a:t>
            </a:r>
          </a:p>
          <a:p>
            <a:endParaRPr lang="en-US" sz="1200" dirty="0" smtClean="0"/>
          </a:p>
          <a:p>
            <a:r>
              <a:rPr lang="en-US" sz="1200" dirty="0" smtClean="0"/>
              <a:t>5.  Young men shall be…     Define these words/phrases and discuss. </a:t>
            </a:r>
          </a:p>
          <a:p>
            <a:pPr marL="228600">
              <a:lnSpc>
                <a:spcPct val="150000"/>
              </a:lnSpc>
            </a:pPr>
            <a:r>
              <a:rPr lang="en-US" sz="1200" dirty="0" smtClean="0"/>
              <a:t>sober-minded:</a:t>
            </a:r>
          </a:p>
          <a:p>
            <a:pPr marL="228600">
              <a:lnSpc>
                <a:spcPct val="150000"/>
              </a:lnSpc>
            </a:pPr>
            <a:r>
              <a:rPr lang="en-US" sz="1200" dirty="0" smtClean="0"/>
              <a:t>pattern of good works:</a:t>
            </a:r>
          </a:p>
          <a:p>
            <a:pPr marL="228600">
              <a:lnSpc>
                <a:spcPct val="150000"/>
              </a:lnSpc>
            </a:pPr>
            <a:r>
              <a:rPr lang="en-US" sz="1200" dirty="0" smtClean="0"/>
              <a:t>integrity:</a:t>
            </a:r>
          </a:p>
          <a:p>
            <a:pPr marL="228600">
              <a:lnSpc>
                <a:spcPct val="150000"/>
              </a:lnSpc>
            </a:pPr>
            <a:r>
              <a:rPr lang="en-US" sz="1200" dirty="0" smtClean="0"/>
              <a:t>reverence:</a:t>
            </a:r>
          </a:p>
          <a:p>
            <a:pPr marL="228600">
              <a:lnSpc>
                <a:spcPct val="150000"/>
              </a:lnSpc>
            </a:pPr>
            <a:r>
              <a:rPr lang="en-US" sz="1200" dirty="0" smtClean="0"/>
              <a:t>incorruptibility:</a:t>
            </a:r>
          </a:p>
          <a:p>
            <a:pPr marL="228600">
              <a:lnSpc>
                <a:spcPct val="150000"/>
              </a:lnSpc>
            </a:pPr>
            <a:r>
              <a:rPr lang="en-US" sz="1200" dirty="0" smtClean="0"/>
              <a:t>sound speech:</a:t>
            </a:r>
          </a:p>
        </p:txBody>
      </p:sp>
      <p:pic>
        <p:nvPicPr>
          <p:cNvPr id="6" name="Picture 2" descr="http://3.bp.blogspot.com/-U0gFo4zXoc4/Tryx28BVd_I/AAAAAAAAACQ/bWYZegKRNrA/s1600/Paul%2527s+Journey+to+Rome.jpg"/>
          <p:cNvPicPr>
            <a:picLocks noChangeAspect="1" noChangeArrowheads="1"/>
          </p:cNvPicPr>
          <p:nvPr/>
        </p:nvPicPr>
        <p:blipFill>
          <a:blip r:embed="rId2" cstate="print"/>
          <a:srcRect/>
          <a:stretch>
            <a:fillRect/>
          </a:stretch>
        </p:blipFill>
        <p:spPr bwMode="auto">
          <a:xfrm>
            <a:off x="3877056" y="1984248"/>
            <a:ext cx="2766816" cy="1634757"/>
          </a:xfrm>
          <a:prstGeom prst="rect">
            <a:avLst/>
          </a:prstGeom>
          <a:noFill/>
        </p:spPr>
      </p:pic>
      <p:sp>
        <p:nvSpPr>
          <p:cNvPr id="7" name="TextBox 6"/>
          <p:cNvSpPr txBox="1"/>
          <p:nvPr/>
        </p:nvSpPr>
        <p:spPr>
          <a:xfrm>
            <a:off x="4548384" y="2327643"/>
            <a:ext cx="609600" cy="169277"/>
          </a:xfrm>
          <a:prstGeom prst="rect">
            <a:avLst/>
          </a:prstGeom>
          <a:noFill/>
        </p:spPr>
        <p:txBody>
          <a:bodyPr wrap="square" rtlCol="0">
            <a:spAutoFit/>
          </a:bodyPr>
          <a:lstStyle/>
          <a:p>
            <a:r>
              <a:rPr lang="en-US" sz="500" dirty="0" err="1" smtClean="0"/>
              <a:t>Nicopolis</a:t>
            </a:r>
            <a:endParaRPr lang="en-US" sz="500" dirty="0"/>
          </a:p>
        </p:txBody>
      </p:sp>
      <p:sp>
        <p:nvSpPr>
          <p:cNvPr id="8" name="Oval 7"/>
          <p:cNvSpPr/>
          <p:nvPr/>
        </p:nvSpPr>
        <p:spPr>
          <a:xfrm>
            <a:off x="4624584" y="2327643"/>
            <a:ext cx="3048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smtClean="0">
                <a:solidFill>
                  <a:schemeClr val="tx1"/>
                </a:solidFill>
              </a:rPr>
              <a:t>Lesson 22, pg 2                         Paul Writes to Titus	                   </a:t>
            </a:r>
            <a:r>
              <a:rPr lang="en-US" sz="1500" dirty="0" err="1" smtClean="0">
                <a:solidFill>
                  <a:schemeClr val="tx1"/>
                </a:solidFill>
              </a:rPr>
              <a:t>Titus</a:t>
            </a:r>
            <a:r>
              <a:rPr lang="en-US" sz="1500" dirty="0" smtClean="0">
                <a:solidFill>
                  <a:schemeClr val="tx1"/>
                </a:solidFill>
              </a:rPr>
              <a:t> 2-3</a:t>
            </a:r>
            <a:endParaRPr lang="en-US" sz="1500" dirty="0">
              <a:solidFill>
                <a:schemeClr val="tx1"/>
              </a:solidFill>
            </a:endParaRPr>
          </a:p>
        </p:txBody>
      </p:sp>
      <p:sp>
        <p:nvSpPr>
          <p:cNvPr id="9" name="TextBox 8"/>
          <p:cNvSpPr txBox="1"/>
          <p:nvPr/>
        </p:nvSpPr>
        <p:spPr>
          <a:xfrm>
            <a:off x="381000" y="762000"/>
            <a:ext cx="6248400" cy="6550646"/>
          </a:xfrm>
          <a:prstGeom prst="rect">
            <a:avLst/>
          </a:prstGeom>
          <a:noFill/>
        </p:spPr>
        <p:txBody>
          <a:bodyPr wrap="square" lIns="86493" tIns="43247" rIns="86493" bIns="43247" rtlCol="0">
            <a:spAutoFit/>
          </a:bodyPr>
          <a:lstStyle/>
          <a:p>
            <a:r>
              <a:rPr lang="en-US" sz="1200" dirty="0" smtClean="0"/>
              <a:t>6.  What will sound speech accomplish?  </a:t>
            </a:r>
          </a:p>
          <a:p>
            <a:endParaRPr lang="en-US" sz="1200" dirty="0" smtClean="0"/>
          </a:p>
          <a:p>
            <a:r>
              <a:rPr lang="en-US" sz="1200" dirty="0" smtClean="0"/>
              <a:t>7.  As we live righteously in this present age, what should we be looking for?  </a:t>
            </a:r>
          </a:p>
          <a:p>
            <a:endParaRPr lang="en-US" sz="1200" dirty="0" smtClean="0"/>
          </a:p>
          <a:p>
            <a:r>
              <a:rPr lang="en-US" sz="1200" dirty="0" smtClean="0"/>
              <a:t>8.  How could Titus speak, exhort, and reprove “with all authority”?  </a:t>
            </a:r>
          </a:p>
          <a:p>
            <a:endParaRPr lang="en-US" sz="1200" b="1" dirty="0" smtClean="0"/>
          </a:p>
          <a:p>
            <a:r>
              <a:rPr lang="en-US" sz="1200" b="1" dirty="0" smtClean="0"/>
              <a:t>Titus 3:1-15</a:t>
            </a:r>
          </a:p>
          <a:p>
            <a:endParaRPr lang="en-US" sz="1200" dirty="0" smtClean="0"/>
          </a:p>
          <a:p>
            <a:pPr marL="228600" indent="-228600">
              <a:buAutoNum type="arabicPeriod" startAt="9"/>
            </a:pPr>
            <a:r>
              <a:rPr lang="en-US" sz="1200" dirty="0" smtClean="0"/>
              <a:t>Paul continues by telling Titus to remind the Christians of what? </a:t>
            </a:r>
          </a:p>
          <a:p>
            <a:pPr marL="228600" indent="-228600">
              <a:buAutoNum type="arabicPeriod" startAt="9"/>
            </a:pPr>
            <a:endParaRPr lang="en-US" sz="1200" dirty="0" smtClean="0"/>
          </a:p>
          <a:p>
            <a:pPr marL="228600" indent="-228600"/>
            <a:endParaRPr lang="en-US" sz="1200" dirty="0" smtClean="0"/>
          </a:p>
          <a:p>
            <a:r>
              <a:rPr lang="en-US" sz="1200" dirty="0" smtClean="0"/>
              <a:t>10.  Why?  </a:t>
            </a:r>
          </a:p>
          <a:p>
            <a:endParaRPr lang="en-US" sz="1200" dirty="0" smtClean="0"/>
          </a:p>
          <a:p>
            <a:pPr marL="285750" indent="-285750"/>
            <a:r>
              <a:rPr lang="en-US" sz="1200" dirty="0" smtClean="0"/>
              <a:t>11.  Be humble as a Christian knowing that we used to behave just as badly!  Even still, what did God show Christians through Christ?  </a:t>
            </a:r>
          </a:p>
          <a:p>
            <a:endParaRPr lang="en-US" sz="1200" dirty="0" smtClean="0"/>
          </a:p>
          <a:p>
            <a:endParaRPr lang="en-US" sz="1200" dirty="0" smtClean="0"/>
          </a:p>
          <a:p>
            <a:pPr marL="228600" indent="-228600">
              <a:buFont typeface="+mj-lt"/>
              <a:buAutoNum type="arabicPeriod" startAt="12"/>
            </a:pPr>
            <a:r>
              <a:rPr lang="en-US" sz="1200" dirty="0" smtClean="0"/>
              <a:t>How did that love appear to us?  </a:t>
            </a:r>
          </a:p>
          <a:p>
            <a:pPr marL="228600" indent="-228600"/>
            <a:endParaRPr lang="en-US" sz="1200" dirty="0" smtClean="0"/>
          </a:p>
          <a:p>
            <a:endParaRPr lang="en-US" sz="1200" dirty="0" smtClean="0"/>
          </a:p>
          <a:p>
            <a:r>
              <a:rPr lang="en-US" sz="1200" dirty="0" smtClean="0"/>
              <a:t>13.  What shall those who have believed in God be careful to maintain?  </a:t>
            </a:r>
          </a:p>
          <a:p>
            <a:endParaRPr lang="en-US" sz="1200" dirty="0" smtClean="0"/>
          </a:p>
          <a:p>
            <a:endParaRPr lang="en-US" sz="1200" dirty="0" smtClean="0"/>
          </a:p>
          <a:p>
            <a:r>
              <a:rPr lang="en-US" sz="1200" dirty="0" smtClean="0"/>
              <a:t>Class Discussion:  Avoid disputes with the Jews about the law and genealogies.   The Jews are caught up in genealogies because they are children of Abraham.  What are they missing?  Reference Gal. 3:7</a:t>
            </a:r>
          </a:p>
          <a:p>
            <a:endParaRPr lang="en-US" sz="1200" dirty="0" smtClean="0"/>
          </a:p>
          <a:p>
            <a:pPr marL="228600" indent="-228600">
              <a:buFont typeface="+mj-lt"/>
              <a:buAutoNum type="arabicPeriod" startAt="14"/>
            </a:pPr>
            <a:r>
              <a:rPr lang="en-US" sz="1200" dirty="0" smtClean="0"/>
              <a:t>Give a divisive man a chance but if he doesn’t change, how shall he be treated?   How would this actually be done?</a:t>
            </a:r>
          </a:p>
          <a:p>
            <a:pPr marL="228600" indent="-228600"/>
            <a:endParaRPr lang="en-US" sz="1200" dirty="0" smtClean="0"/>
          </a:p>
          <a:p>
            <a:endParaRPr lang="en-US" sz="1200" dirty="0" smtClean="0"/>
          </a:p>
          <a:p>
            <a:r>
              <a:rPr lang="en-US" sz="1200" dirty="0" smtClean="0"/>
              <a:t>With a final reminder of continuing to do good works and to meet urgent needs, Paul says farewell.  </a:t>
            </a:r>
          </a:p>
          <a:p>
            <a:endParaRPr lang="en-US" sz="1200" dirty="0" smtClean="0"/>
          </a:p>
          <a:p>
            <a:endParaRPr lang="en-US" sz="12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23                                Paul Writes to Timothy                         2 Timothy 1-2</a:t>
            </a:r>
            <a:endParaRPr lang="en-US" sz="1500" dirty="0">
              <a:solidFill>
                <a:schemeClr val="tx1"/>
              </a:solidFill>
            </a:endParaRPr>
          </a:p>
        </p:txBody>
      </p:sp>
      <p:sp>
        <p:nvSpPr>
          <p:cNvPr id="9" name="TextBox 8"/>
          <p:cNvSpPr txBox="1"/>
          <p:nvPr/>
        </p:nvSpPr>
        <p:spPr>
          <a:xfrm>
            <a:off x="381000" y="762000"/>
            <a:ext cx="6248400" cy="8027974"/>
          </a:xfrm>
          <a:prstGeom prst="rect">
            <a:avLst/>
          </a:prstGeom>
          <a:noFill/>
        </p:spPr>
        <p:txBody>
          <a:bodyPr wrap="square" lIns="86493" tIns="43247" rIns="86493" bIns="43247" rtlCol="0">
            <a:spAutoFit/>
          </a:bodyPr>
          <a:lstStyle/>
          <a:p>
            <a:r>
              <a:rPr lang="en-US" sz="1200" b="1" dirty="0" smtClean="0"/>
              <a:t>2 Timothy 1:1-18</a:t>
            </a:r>
          </a:p>
          <a:p>
            <a:endParaRPr lang="en-US" sz="1200" b="1" dirty="0" smtClean="0"/>
          </a:p>
          <a:p>
            <a:r>
              <a:rPr lang="en-US" sz="1200" dirty="0" smtClean="0"/>
              <a:t>1.  What does Paul thank God for that he observes in Timothy? </a:t>
            </a:r>
          </a:p>
          <a:p>
            <a:endParaRPr lang="en-US" sz="1200" dirty="0" smtClean="0"/>
          </a:p>
          <a:p>
            <a:r>
              <a:rPr lang="en-US" sz="1200" dirty="0" smtClean="0"/>
              <a:t>2.  Timothy had two influential women in his life.  Who were they?  </a:t>
            </a:r>
          </a:p>
          <a:p>
            <a:endParaRPr lang="en-US" sz="1200" dirty="0" smtClean="0"/>
          </a:p>
          <a:p>
            <a:pPr marL="228600" indent="-228600"/>
            <a:r>
              <a:rPr lang="en-US" sz="1200" dirty="0" smtClean="0"/>
              <a:t>3.  Paul tells Timothy to rekindle the gift that is in him.  What was the gift and how did he receive it?  </a:t>
            </a:r>
          </a:p>
          <a:p>
            <a:endParaRPr lang="en-US" sz="1200" dirty="0" smtClean="0"/>
          </a:p>
          <a:p>
            <a:pPr marL="228600" indent="-228600">
              <a:buAutoNum type="arabicPeriod" startAt="4"/>
            </a:pPr>
            <a:r>
              <a:rPr lang="en-US" sz="1200" dirty="0" smtClean="0"/>
              <a:t>The spirit that God gave Paul and Timothy was not a spirit of fear.  What did it consist of?  </a:t>
            </a:r>
          </a:p>
          <a:p>
            <a:pPr marL="228600" indent="-228600">
              <a:buAutoNum type="arabicPeriod" startAt="4"/>
            </a:pPr>
            <a:endParaRPr lang="en-US" sz="1200" dirty="0" smtClean="0"/>
          </a:p>
          <a:p>
            <a:pPr marL="228600" indent="-228600"/>
            <a:endParaRPr lang="en-US" sz="1200" dirty="0" smtClean="0"/>
          </a:p>
          <a:p>
            <a:r>
              <a:rPr lang="en-US" sz="1200" b="1" dirty="0" smtClean="0"/>
              <a:t>Class</a:t>
            </a:r>
            <a:r>
              <a:rPr lang="en-US" sz="1200" dirty="0" smtClean="0"/>
              <a:t> </a:t>
            </a:r>
            <a:r>
              <a:rPr lang="en-US" sz="1200" b="1" dirty="0" smtClean="0"/>
              <a:t>Discussion</a:t>
            </a:r>
            <a:r>
              <a:rPr lang="en-US" sz="1200" dirty="0" smtClean="0"/>
              <a:t>:  Timothy needs to use that gift without shame in the testimony of the Lord.  How is the Spirit within us today and how might we bear a testimony without shame? </a:t>
            </a:r>
          </a:p>
          <a:p>
            <a:endParaRPr lang="en-US" sz="1200" dirty="0" smtClean="0"/>
          </a:p>
          <a:p>
            <a:pPr marL="228600" indent="-228600"/>
            <a:r>
              <a:rPr lang="en-US" sz="1200" dirty="0" smtClean="0"/>
              <a:t>5.  What does Paul remind Timothy of, to which he has been appointed a preacher, apostle, and teacher?  </a:t>
            </a:r>
          </a:p>
          <a:p>
            <a:endParaRPr lang="en-US" sz="1200" dirty="0" smtClean="0"/>
          </a:p>
          <a:p>
            <a:endParaRPr lang="en-US" sz="1200" dirty="0" smtClean="0"/>
          </a:p>
          <a:p>
            <a:r>
              <a:rPr lang="en-US" sz="1200" dirty="0" smtClean="0"/>
              <a:t>6.  What does Paul believe that removes his shame?  </a:t>
            </a:r>
          </a:p>
          <a:p>
            <a:endParaRPr lang="en-US" sz="1200" dirty="0" smtClean="0"/>
          </a:p>
          <a:p>
            <a:r>
              <a:rPr lang="en-US" sz="1200" b="1" dirty="0" smtClean="0"/>
              <a:t>Class</a:t>
            </a:r>
            <a:r>
              <a:rPr lang="en-US" sz="1200" dirty="0" smtClean="0"/>
              <a:t> </a:t>
            </a:r>
            <a:r>
              <a:rPr lang="en-US" sz="1200" b="1" dirty="0" smtClean="0"/>
              <a:t>Discussion</a:t>
            </a:r>
            <a:r>
              <a:rPr lang="en-US" sz="1200" dirty="0" smtClean="0"/>
              <a:t>:  Discuss the work of </a:t>
            </a:r>
            <a:r>
              <a:rPr lang="en-US" sz="1200" dirty="0" err="1" smtClean="0"/>
              <a:t>Onesiphorus</a:t>
            </a:r>
            <a:r>
              <a:rPr lang="en-US" sz="1200" dirty="0" smtClean="0"/>
              <a:t> and how we might participate in similar work.  </a:t>
            </a:r>
          </a:p>
          <a:p>
            <a:endParaRPr lang="en-US" sz="1200" dirty="0" smtClean="0"/>
          </a:p>
          <a:p>
            <a:r>
              <a:rPr lang="en-US" sz="1200" b="1" dirty="0" smtClean="0"/>
              <a:t>2 Timothy</a:t>
            </a:r>
            <a:r>
              <a:rPr lang="en-US" sz="1200" dirty="0" smtClean="0"/>
              <a:t> </a:t>
            </a:r>
            <a:r>
              <a:rPr lang="en-US" sz="1200" b="1" dirty="0" smtClean="0"/>
              <a:t>2:1-26</a:t>
            </a:r>
          </a:p>
          <a:p>
            <a:endParaRPr lang="en-US" sz="1200" dirty="0" smtClean="0"/>
          </a:p>
          <a:p>
            <a:r>
              <a:rPr lang="en-US" sz="1200" dirty="0" smtClean="0"/>
              <a:t>7.  What is Timothy to do with the things he has heard before many witnesses?  </a:t>
            </a:r>
          </a:p>
          <a:p>
            <a:endParaRPr lang="en-US" sz="1200" dirty="0" smtClean="0"/>
          </a:p>
          <a:p>
            <a:r>
              <a:rPr lang="en-US" sz="1200" b="1" dirty="0" smtClean="0"/>
              <a:t>Class</a:t>
            </a:r>
            <a:r>
              <a:rPr lang="en-US" sz="1200" dirty="0" smtClean="0"/>
              <a:t> </a:t>
            </a:r>
            <a:r>
              <a:rPr lang="en-US" sz="1200" b="1" dirty="0" smtClean="0"/>
              <a:t>Discussion</a:t>
            </a:r>
            <a:r>
              <a:rPr lang="en-US" sz="1200" dirty="0" smtClean="0"/>
              <a:t>:  2 Tim 2:2-6  Discuss the three situations Paul uses to explain to help Timothy understand his attention to service and how that might apply to us today.</a:t>
            </a:r>
          </a:p>
          <a:p>
            <a:endParaRPr lang="en-US" sz="1200" dirty="0" smtClean="0"/>
          </a:p>
          <a:p>
            <a:pPr marL="228600" indent="-228600">
              <a:buAutoNum type="arabicPeriod" startAt="8"/>
            </a:pPr>
            <a:r>
              <a:rPr lang="en-US" sz="1200" dirty="0" smtClean="0"/>
              <a:t>Paul may be imprisoned but is the gospel of Jesus Christ risen from the dead imprisoned?  9</a:t>
            </a:r>
          </a:p>
          <a:p>
            <a:pPr marL="228600" indent="-228600">
              <a:buAutoNum type="arabicPeriod" startAt="8"/>
            </a:pPr>
            <a:endParaRPr lang="en-US" sz="1200" dirty="0" smtClean="0"/>
          </a:p>
          <a:p>
            <a:r>
              <a:rPr lang="en-US" sz="1200" dirty="0" smtClean="0"/>
              <a:t>Complete:  2 Timothy 2:11-13</a:t>
            </a:r>
          </a:p>
          <a:p>
            <a:pPr marL="228600" indent="-228600"/>
            <a:r>
              <a:rPr lang="en-US" sz="1200" dirty="0" smtClean="0"/>
              <a:t>9.   </a:t>
            </a:r>
            <a:r>
              <a:rPr lang="en-US" sz="1200" baseline="30000" dirty="0" smtClean="0"/>
              <a:t>11</a:t>
            </a:r>
            <a:r>
              <a:rPr lang="en-US" sz="1200" dirty="0" smtClean="0"/>
              <a:t> It is a ______________________ statement:  For if _______died with Him, we shall also ___________ with Him.  </a:t>
            </a:r>
            <a:r>
              <a:rPr lang="en-US" sz="1200" baseline="30000" dirty="0" smtClean="0"/>
              <a:t>12</a:t>
            </a:r>
            <a:r>
              <a:rPr lang="en-US" sz="1200" dirty="0" smtClean="0"/>
              <a:t> If we ______________ , we shall also _____________with Him; If we ___________Him, He will also ______________us;  </a:t>
            </a:r>
            <a:r>
              <a:rPr lang="en-US" sz="1200" baseline="30000" dirty="0" smtClean="0"/>
              <a:t>13</a:t>
            </a:r>
            <a:r>
              <a:rPr lang="en-US" sz="1200" dirty="0" smtClean="0"/>
              <a:t> If _____are faithless, ____ will remain faithful; for He can not deny Himself.   </a:t>
            </a:r>
          </a:p>
          <a:p>
            <a:endParaRPr lang="en-US" sz="1200" dirty="0" smtClean="0"/>
          </a:p>
          <a:p>
            <a:pPr marL="285750" indent="-285750"/>
            <a:r>
              <a:rPr lang="en-US" sz="1200" dirty="0" smtClean="0"/>
              <a:t>10.   In the previous lessons, Paul told Timothy and Titus not to allow the people to get caught up in useless genealogies.  In verse 14, Paul tells Timothy not to wrangle (NASV) with words that are useless.  What can they lead to the ruin of?  </a:t>
            </a:r>
          </a:p>
          <a:p>
            <a:endParaRPr lang="en-US" sz="1200" dirty="0" smtClean="0"/>
          </a:p>
          <a:p>
            <a:endParaRPr lang="en-US" sz="12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23, pg 2                     Paul Writes to Timothy                           2 Timothy 1-2</a:t>
            </a:r>
            <a:endParaRPr lang="en-US" sz="1500" dirty="0">
              <a:solidFill>
                <a:schemeClr val="tx1"/>
              </a:solidFill>
            </a:endParaRPr>
          </a:p>
        </p:txBody>
      </p:sp>
      <p:sp>
        <p:nvSpPr>
          <p:cNvPr id="9" name="TextBox 8"/>
          <p:cNvSpPr txBox="1"/>
          <p:nvPr/>
        </p:nvSpPr>
        <p:spPr>
          <a:xfrm>
            <a:off x="381000" y="762000"/>
            <a:ext cx="6248400" cy="3411326"/>
          </a:xfrm>
          <a:prstGeom prst="rect">
            <a:avLst/>
          </a:prstGeom>
          <a:noFill/>
        </p:spPr>
        <p:txBody>
          <a:bodyPr wrap="square" lIns="86493" tIns="43247" rIns="86493" bIns="43247" rtlCol="0">
            <a:spAutoFit/>
          </a:bodyPr>
          <a:lstStyle/>
          <a:p>
            <a:r>
              <a:rPr lang="en-US" sz="1200" b="1" dirty="0" smtClean="0"/>
              <a:t>2 Timothy</a:t>
            </a:r>
            <a:r>
              <a:rPr lang="en-US" sz="1200" dirty="0" smtClean="0"/>
              <a:t> </a:t>
            </a:r>
            <a:r>
              <a:rPr lang="en-US" sz="1200" b="1" dirty="0" smtClean="0"/>
              <a:t>2:1-26 continued</a:t>
            </a:r>
          </a:p>
          <a:p>
            <a:endParaRPr lang="en-US" sz="1200" b="1" dirty="0" smtClean="0"/>
          </a:p>
          <a:p>
            <a:r>
              <a:rPr lang="en-US" sz="1200" dirty="0" smtClean="0"/>
              <a:t>11.  What should everyone who names the name of the Lord abstain from?  </a:t>
            </a:r>
          </a:p>
          <a:p>
            <a:endParaRPr lang="en-US" sz="1200" dirty="0" smtClean="0"/>
          </a:p>
          <a:p>
            <a:r>
              <a:rPr lang="en-US" sz="1200" dirty="0" smtClean="0"/>
              <a:t>12.  How can you be a vessel of honor? </a:t>
            </a:r>
          </a:p>
          <a:p>
            <a:pPr marL="228600" indent="-228600"/>
            <a:endParaRPr lang="en-US" sz="1200" dirty="0" smtClean="0"/>
          </a:p>
          <a:p>
            <a:pPr marL="228600" indent="-228600"/>
            <a:endParaRPr lang="en-US" sz="1200" dirty="0" smtClean="0"/>
          </a:p>
          <a:p>
            <a:pPr marL="228600" indent="-228600"/>
            <a:r>
              <a:rPr lang="en-US" sz="1200" dirty="0" smtClean="0"/>
              <a:t>Class Discussion:  Youthful lusts</a:t>
            </a:r>
          </a:p>
          <a:p>
            <a:pPr marL="228600" indent="-228600"/>
            <a:endParaRPr lang="en-US" sz="1200" dirty="0" smtClean="0"/>
          </a:p>
          <a:p>
            <a:pPr marL="228600" indent="-228600"/>
            <a:endParaRPr lang="en-US" sz="1200" dirty="0" smtClean="0"/>
          </a:p>
          <a:p>
            <a:pPr marL="228600" indent="-228600"/>
            <a:r>
              <a:rPr lang="en-US" sz="1200" dirty="0" smtClean="0"/>
              <a:t>13.  A bondservant of the Lord must not be quarrelsome.  By doing so, what might this accomplish with the lost?</a:t>
            </a:r>
          </a:p>
          <a:p>
            <a:pPr marL="228600" indent="-228600"/>
            <a:endParaRPr lang="en-US" sz="1200" dirty="0" smtClean="0"/>
          </a:p>
          <a:p>
            <a:pPr marL="228600" indent="-228600"/>
            <a:endParaRPr lang="en-US" sz="1200" dirty="0" smtClean="0"/>
          </a:p>
          <a:p>
            <a:pPr marL="228600" indent="-228600"/>
            <a:endParaRPr lang="en-US" sz="1200" dirty="0" smtClean="0"/>
          </a:p>
          <a:p>
            <a:pPr marL="228600" indent="-228600"/>
            <a:endParaRPr lang="en-US" sz="1200" dirty="0" smtClean="0"/>
          </a:p>
          <a:p>
            <a:pPr marL="228600" indent="-228600"/>
            <a:endParaRPr lang="en-US" sz="1200" dirty="0" smtClean="0"/>
          </a:p>
          <a:p>
            <a:pPr marL="228600" indent="-228600"/>
            <a:r>
              <a:rPr lang="en-US" sz="1200" dirty="0" smtClean="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24                                Paul Writes to Timothy                         2 Timothy 3-4</a:t>
            </a:r>
            <a:endParaRPr lang="en-US" sz="1500" dirty="0">
              <a:solidFill>
                <a:schemeClr val="tx1"/>
              </a:solidFill>
            </a:endParaRPr>
          </a:p>
        </p:txBody>
      </p:sp>
      <p:sp>
        <p:nvSpPr>
          <p:cNvPr id="9" name="TextBox 8"/>
          <p:cNvSpPr txBox="1"/>
          <p:nvPr/>
        </p:nvSpPr>
        <p:spPr>
          <a:xfrm>
            <a:off x="381000" y="762000"/>
            <a:ext cx="6248400" cy="8027974"/>
          </a:xfrm>
          <a:prstGeom prst="rect">
            <a:avLst/>
          </a:prstGeom>
          <a:noFill/>
        </p:spPr>
        <p:txBody>
          <a:bodyPr wrap="square" lIns="86493" tIns="43247" rIns="86493" bIns="43247" rtlCol="0">
            <a:spAutoFit/>
          </a:bodyPr>
          <a:lstStyle/>
          <a:p>
            <a:r>
              <a:rPr lang="en-US" sz="1200" b="1" dirty="0" smtClean="0"/>
              <a:t>2 Timothy 3:1-17</a:t>
            </a:r>
          </a:p>
          <a:p>
            <a:endParaRPr lang="en-US" sz="1200" dirty="0" smtClean="0"/>
          </a:p>
          <a:p>
            <a:r>
              <a:rPr lang="en-US" sz="1200" b="1" dirty="0" smtClean="0"/>
              <a:t>Class</a:t>
            </a:r>
            <a:r>
              <a:rPr lang="en-US" sz="1200" dirty="0" smtClean="0"/>
              <a:t> </a:t>
            </a:r>
            <a:r>
              <a:rPr lang="en-US" sz="1200" b="1" dirty="0" smtClean="0"/>
              <a:t>Discussion</a:t>
            </a:r>
            <a:r>
              <a:rPr lang="en-US" sz="1200" dirty="0" smtClean="0"/>
              <a:t>:  Discuss the problems that will make things difficult in the last days, and weaken people who are already weak.  </a:t>
            </a:r>
          </a:p>
          <a:p>
            <a:endParaRPr lang="en-US" sz="1200" dirty="0" smtClean="0"/>
          </a:p>
          <a:p>
            <a:r>
              <a:rPr lang="en-US" sz="1200" dirty="0" smtClean="0"/>
              <a:t>1.  </a:t>
            </a:r>
            <a:r>
              <a:rPr lang="en-US" sz="1200" b="1" dirty="0" smtClean="0"/>
              <a:t>Think</a:t>
            </a:r>
            <a:r>
              <a:rPr lang="en-US" sz="1200" dirty="0" smtClean="0"/>
              <a:t>:  How might we “turn away” from such people?  </a:t>
            </a:r>
          </a:p>
          <a:p>
            <a:endParaRPr lang="en-US" sz="1200" dirty="0" smtClean="0"/>
          </a:p>
          <a:p>
            <a:r>
              <a:rPr lang="en-US" sz="1200" dirty="0" smtClean="0"/>
              <a:t>2.  Paul alludes to his sufferings.  How did he survive them?  </a:t>
            </a:r>
          </a:p>
          <a:p>
            <a:endParaRPr lang="en-US" sz="1200" dirty="0" smtClean="0"/>
          </a:p>
          <a:p>
            <a:r>
              <a:rPr lang="en-US" sz="1200" dirty="0" smtClean="0"/>
              <a:t>3.  What can all who desire to live Godly expect?  </a:t>
            </a:r>
          </a:p>
          <a:p>
            <a:endParaRPr lang="en-US" sz="1200" dirty="0" smtClean="0"/>
          </a:p>
          <a:p>
            <a:pPr marL="228600" indent="-228600"/>
            <a:r>
              <a:rPr lang="en-US" sz="1200" dirty="0" smtClean="0"/>
              <a:t>4.  Timothy should continue in the things he has been taught and been assured of.  What has he known since childhood?  </a:t>
            </a:r>
          </a:p>
          <a:p>
            <a:endParaRPr lang="en-US" sz="1200" dirty="0" smtClean="0"/>
          </a:p>
          <a:p>
            <a:endParaRPr lang="en-US" sz="1200" dirty="0" smtClean="0"/>
          </a:p>
          <a:p>
            <a:r>
              <a:rPr lang="en-US" sz="1200" dirty="0" smtClean="0"/>
              <a:t>5.  What do the sacred writings give that leads to salvation in Jesus Christ?</a:t>
            </a:r>
          </a:p>
          <a:p>
            <a:endParaRPr lang="en-US" sz="1200" dirty="0" smtClean="0"/>
          </a:p>
          <a:p>
            <a:pPr marL="228600" indent="-228600"/>
            <a:r>
              <a:rPr lang="en-US" sz="1200" dirty="0" smtClean="0"/>
              <a:t>6.   All Scripture is inspired by God and is profitable for teaching, reproof (criticism), correction and training in righteousness.  What does this equip a man for?  </a:t>
            </a:r>
          </a:p>
          <a:p>
            <a:endParaRPr lang="en-US" sz="1200" dirty="0" smtClean="0"/>
          </a:p>
          <a:p>
            <a:r>
              <a:rPr lang="en-US" sz="1200" b="1" dirty="0" smtClean="0"/>
              <a:t>2 Timothy 4:1-22</a:t>
            </a:r>
          </a:p>
          <a:p>
            <a:endParaRPr lang="en-US" sz="1200" dirty="0" smtClean="0"/>
          </a:p>
          <a:p>
            <a:pPr marL="228600" indent="-228600"/>
            <a:r>
              <a:rPr lang="en-US" sz="1200" dirty="0" smtClean="0"/>
              <a:t>7.  Why does Timothy need to “preach the word” relentlessly?</a:t>
            </a:r>
          </a:p>
          <a:p>
            <a:endParaRPr lang="en-US" sz="1200" dirty="0" smtClean="0"/>
          </a:p>
          <a:p>
            <a:endParaRPr lang="en-US" sz="1200" dirty="0" smtClean="0"/>
          </a:p>
          <a:p>
            <a:pPr marL="228600" indent="-228600"/>
            <a:r>
              <a:rPr lang="en-US" sz="1200" dirty="0" smtClean="0"/>
              <a:t>8.   What time period in Paul’s life is he referring to in verses 6-8 (that would make his request of Timothy to work diligently more imminent)?</a:t>
            </a:r>
          </a:p>
          <a:p>
            <a:endParaRPr lang="en-US" sz="1200" dirty="0" smtClean="0"/>
          </a:p>
          <a:p>
            <a:r>
              <a:rPr lang="en-US" sz="1200" b="1" dirty="0" smtClean="0"/>
              <a:t>Class</a:t>
            </a:r>
            <a:r>
              <a:rPr lang="en-US" sz="1200" dirty="0" smtClean="0"/>
              <a:t> </a:t>
            </a:r>
            <a:r>
              <a:rPr lang="en-US" sz="1200" b="1" dirty="0" smtClean="0"/>
              <a:t>Discussion</a:t>
            </a:r>
            <a:r>
              <a:rPr lang="en-US" sz="1200" dirty="0" smtClean="0"/>
              <a:t>:  Paul compares himself to a drink offering.  Review Numbers 15:1-10 with your teacher to get an idea of what a drink offering was.  </a:t>
            </a:r>
          </a:p>
          <a:p>
            <a:endParaRPr lang="en-US" sz="1200" dirty="0" smtClean="0"/>
          </a:p>
          <a:p>
            <a:pPr marL="171450" indent="-171450"/>
            <a:r>
              <a:rPr lang="en-US" sz="1200" dirty="0" smtClean="0"/>
              <a:t>9.  Paul requests that Timothy come to him quickly and gather the people and things that he needs.  Who opposed him greatly with much harm?  </a:t>
            </a:r>
          </a:p>
          <a:p>
            <a:endParaRPr lang="en-US" sz="1200" dirty="0" smtClean="0"/>
          </a:p>
          <a:p>
            <a:r>
              <a:rPr lang="en-US" sz="1200" dirty="0" smtClean="0"/>
              <a:t>10.  </a:t>
            </a:r>
            <a:r>
              <a:rPr lang="en-US" sz="1200" b="1" dirty="0" smtClean="0"/>
              <a:t>Think</a:t>
            </a:r>
            <a:r>
              <a:rPr lang="en-US" sz="1200" dirty="0" smtClean="0"/>
              <a:t>:  From previous study, why do you think the silversmith was such a problem for Paul?</a:t>
            </a:r>
          </a:p>
          <a:p>
            <a:endParaRPr lang="en-US" sz="1200" dirty="0" smtClean="0"/>
          </a:p>
          <a:p>
            <a:r>
              <a:rPr lang="en-US" sz="1200" dirty="0" smtClean="0"/>
              <a:t>11.  When no one else stood with Paul, who was with him?  </a:t>
            </a:r>
          </a:p>
          <a:p>
            <a:endParaRPr lang="en-US" sz="1200" dirty="0" smtClean="0"/>
          </a:p>
          <a:p>
            <a:r>
              <a:rPr lang="en-US" sz="1200" dirty="0" smtClean="0"/>
              <a:t>12. What was he able to accomplish standing with the Lord? </a:t>
            </a:r>
          </a:p>
          <a:p>
            <a:endParaRPr lang="en-US" sz="1200" dirty="0" smtClean="0"/>
          </a:p>
          <a:p>
            <a:r>
              <a:rPr lang="en-US" sz="1200" b="1" dirty="0" smtClean="0"/>
              <a:t>Class Discussion 2 Timothy 4:19-22</a:t>
            </a:r>
            <a:endParaRPr lang="en-US" sz="1200" dirty="0" smtClean="0"/>
          </a:p>
          <a:p>
            <a:endParaRPr lang="en-US" sz="12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2                             </a:t>
            </a:r>
            <a:r>
              <a:rPr lang="en-US" sz="1500" dirty="0">
                <a:solidFill>
                  <a:schemeClr val="tx1"/>
                </a:solidFill>
              </a:rPr>
              <a:t>During Paul’s Third Journey         </a:t>
            </a:r>
            <a:r>
              <a:rPr lang="en-US" sz="1500" dirty="0" smtClean="0">
                <a:solidFill>
                  <a:schemeClr val="tx1"/>
                </a:solidFill>
              </a:rPr>
              <a:t>        Acts 21:15-22:21        	    Paul’s Arrest and Defense to the Jewish Crowd</a:t>
            </a:r>
            <a:endParaRPr lang="en-US" sz="1500" dirty="0">
              <a:solidFill>
                <a:schemeClr val="tx1"/>
              </a:solidFill>
            </a:endParaRPr>
          </a:p>
        </p:txBody>
      </p:sp>
      <p:sp>
        <p:nvSpPr>
          <p:cNvPr id="5" name="TextBox 4"/>
          <p:cNvSpPr txBox="1"/>
          <p:nvPr/>
        </p:nvSpPr>
        <p:spPr>
          <a:xfrm>
            <a:off x="357188" y="796642"/>
            <a:ext cx="6248400" cy="595170"/>
          </a:xfrm>
          <a:prstGeom prst="rect">
            <a:avLst/>
          </a:prstGeom>
          <a:noFill/>
          <a:ln>
            <a:solidFill>
              <a:schemeClr val="tx1"/>
            </a:solidFill>
          </a:ln>
        </p:spPr>
        <p:txBody>
          <a:bodyPr wrap="square" lIns="86493" tIns="43247" rIns="86493" bIns="43247" rtlCol="0">
            <a:spAutoFit/>
          </a:bodyPr>
          <a:lstStyle/>
          <a:p>
            <a:r>
              <a:rPr lang="en-US" sz="1100" b="1" dirty="0"/>
              <a:t>Review</a:t>
            </a:r>
            <a:r>
              <a:rPr lang="en-US" sz="1100" b="1" dirty="0" smtClean="0"/>
              <a:t>:   </a:t>
            </a:r>
            <a:r>
              <a:rPr lang="en-US" sz="1100" dirty="0" smtClean="0"/>
              <a:t>In our last lesson, Paul completed his third journey and arrived in Jerusalem.  In every city he visited, the Holy Spirit testified that chains and tribulations await him in there but, he was not deterred.  As we study this course, we will watch to see how this plays out.    </a:t>
            </a:r>
            <a:endParaRPr lang="en-US" sz="1100" dirty="0"/>
          </a:p>
        </p:txBody>
      </p:sp>
      <p:sp>
        <p:nvSpPr>
          <p:cNvPr id="4" name="TextBox 3"/>
          <p:cNvSpPr txBox="1"/>
          <p:nvPr/>
        </p:nvSpPr>
        <p:spPr>
          <a:xfrm>
            <a:off x="304800" y="2286000"/>
            <a:ext cx="6286500" cy="6427536"/>
          </a:xfrm>
          <a:prstGeom prst="rect">
            <a:avLst/>
          </a:prstGeom>
          <a:noFill/>
        </p:spPr>
        <p:txBody>
          <a:bodyPr wrap="square" lIns="86493" tIns="43247" rIns="86493" bIns="43247" rtlCol="0">
            <a:spAutoFit/>
          </a:bodyPr>
          <a:lstStyle/>
          <a:p>
            <a:pPr hangingPunct="0"/>
            <a:r>
              <a:rPr lang="en-US" sz="1100" b="1" dirty="0" smtClean="0"/>
              <a:t>Acts 21:15-36</a:t>
            </a:r>
            <a:endParaRPr lang="en-US" sz="1100" dirty="0"/>
          </a:p>
          <a:p>
            <a:pPr hangingPunct="0"/>
            <a:endParaRPr lang="en-US" sz="800" dirty="0" smtClean="0"/>
          </a:p>
          <a:p>
            <a:pPr hangingPunct="0"/>
            <a:r>
              <a:rPr lang="en-US" sz="1100" dirty="0" smtClean="0"/>
              <a:t>1.  After arriving in Jerusalem, Whom does Paul go to see?  </a:t>
            </a:r>
          </a:p>
          <a:p>
            <a:pPr hangingPunct="0"/>
            <a:endParaRPr lang="en-US" sz="1100" dirty="0" smtClean="0"/>
          </a:p>
          <a:p>
            <a:pPr hangingPunct="0"/>
            <a:r>
              <a:rPr lang="en-US" sz="1100" dirty="0" smtClean="0"/>
              <a:t>2.  What did he report?  </a:t>
            </a:r>
          </a:p>
          <a:p>
            <a:pPr hangingPunct="0"/>
            <a:endParaRPr lang="en-US" sz="1100" dirty="0" smtClean="0"/>
          </a:p>
          <a:p>
            <a:pPr marL="171450" indent="-171450" hangingPunct="0"/>
            <a:r>
              <a:rPr lang="en-US" sz="1100" dirty="0" smtClean="0"/>
              <a:t>3.  Verse 20 indicates that there are many Jewish believers but they are zealous for the law.  Why will they be angry with Paul?  </a:t>
            </a:r>
          </a:p>
          <a:p>
            <a:pPr hangingPunct="0"/>
            <a:endParaRPr lang="en-US" sz="1100" dirty="0" smtClean="0"/>
          </a:p>
          <a:p>
            <a:pPr marL="171450" indent="-171450" hangingPunct="0"/>
            <a:r>
              <a:rPr lang="en-US" sz="1100" dirty="0" smtClean="0"/>
              <a:t>4.  Paul is instructed by the apostles and elders  to follow a law process as stated in verse 24.  What was the purpose?  </a:t>
            </a:r>
          </a:p>
          <a:p>
            <a:pPr hangingPunct="0"/>
            <a:endParaRPr lang="en-US" sz="1100" dirty="0" smtClean="0"/>
          </a:p>
          <a:p>
            <a:pPr hangingPunct="0"/>
            <a:r>
              <a:rPr lang="en-US" sz="1100" dirty="0" smtClean="0"/>
              <a:t>5.  </a:t>
            </a:r>
            <a:r>
              <a:rPr lang="en-US" sz="1100" b="1" dirty="0" smtClean="0"/>
              <a:t>Connect</a:t>
            </a:r>
            <a:r>
              <a:rPr lang="en-US" sz="1100" dirty="0" smtClean="0"/>
              <a:t> </a:t>
            </a:r>
            <a:r>
              <a:rPr lang="en-US" sz="1100" b="1" dirty="0" smtClean="0"/>
              <a:t>the</a:t>
            </a:r>
            <a:r>
              <a:rPr lang="en-US" sz="1100" dirty="0" smtClean="0"/>
              <a:t> </a:t>
            </a:r>
            <a:r>
              <a:rPr lang="en-US" sz="1100" b="1" dirty="0" smtClean="0"/>
              <a:t>Dots</a:t>
            </a:r>
            <a:r>
              <a:rPr lang="en-US" sz="1100" dirty="0" smtClean="0"/>
              <a:t>:  Where in Acts did this message of verse 25 to the Gentiles originate?  </a:t>
            </a:r>
          </a:p>
          <a:p>
            <a:pPr hangingPunct="0"/>
            <a:endParaRPr lang="en-US" sz="1100" dirty="0" smtClean="0"/>
          </a:p>
          <a:p>
            <a:pPr hangingPunct="0"/>
            <a:r>
              <a:rPr lang="en-US" sz="1100" dirty="0" smtClean="0"/>
              <a:t>There are not two belief sets for Christians.  Jesus died and God raised Him from the dead and that is the only basis of salvation through faith.  When Jesus died, the old law and ALL of its parts was nailed to the cross.   Co 2:14.  Paul is only following the Jewish customs that he might not offend the Jews and thus win more of them to Christ.</a:t>
            </a:r>
          </a:p>
          <a:p>
            <a:pPr hangingPunct="0"/>
            <a:endParaRPr lang="en-US" sz="1100" dirty="0" smtClean="0"/>
          </a:p>
          <a:p>
            <a:pPr hangingPunct="0"/>
            <a:r>
              <a:rPr lang="en-US" sz="1100" dirty="0" smtClean="0"/>
              <a:t>6.  This plan almost worked but what happened when the Jews from Asia arrived?  27-30</a:t>
            </a:r>
          </a:p>
          <a:p>
            <a:pPr hangingPunct="0"/>
            <a:endParaRPr lang="en-US" sz="1100" dirty="0" smtClean="0"/>
          </a:p>
          <a:p>
            <a:pPr hangingPunct="0"/>
            <a:endParaRPr lang="en-US" sz="1100" dirty="0" smtClean="0"/>
          </a:p>
          <a:p>
            <a:pPr marL="171450" indent="-171450" hangingPunct="0"/>
            <a:r>
              <a:rPr lang="en-US" sz="1100" dirty="0" smtClean="0"/>
              <a:t>7.  When the commander of the garrison heard that Jerusalem was in an uproar, he took soldiers and rushed to the scene.  What happened when they arrived? </a:t>
            </a:r>
          </a:p>
          <a:p>
            <a:pPr hangingPunct="0"/>
            <a:endParaRPr lang="en-US" sz="1100" dirty="0" smtClean="0"/>
          </a:p>
          <a:p>
            <a:pPr hangingPunct="0"/>
            <a:r>
              <a:rPr lang="en-US" sz="1100" dirty="0" smtClean="0"/>
              <a:t>8.  How was Paul bound?  </a:t>
            </a:r>
          </a:p>
          <a:p>
            <a:pPr marL="171450" indent="-171450" hangingPunct="0"/>
            <a:r>
              <a:rPr lang="en-US" sz="1100" dirty="0" smtClean="0"/>
              <a:t>9.  The crowd was in such a tizzy shouting various things that the commander could not understand any of them.  How did the soldiers remove Paul and why?  </a:t>
            </a:r>
          </a:p>
          <a:p>
            <a:pPr hangingPunct="0"/>
            <a:endParaRPr lang="en-US" sz="1100" dirty="0" smtClean="0"/>
          </a:p>
          <a:p>
            <a:pPr hangingPunct="0"/>
            <a:r>
              <a:rPr lang="en-US" sz="1100" b="1" dirty="0" smtClean="0"/>
              <a:t>Acts 21:37-22:21</a:t>
            </a:r>
            <a:endParaRPr lang="en-US" sz="1100" dirty="0" smtClean="0"/>
          </a:p>
          <a:p>
            <a:pPr hangingPunct="0"/>
            <a:endParaRPr lang="en-US" sz="800" dirty="0" smtClean="0"/>
          </a:p>
          <a:p>
            <a:pPr marL="228600" indent="-228600" hangingPunct="0">
              <a:buAutoNum type="arabicPeriod" startAt="10"/>
            </a:pPr>
            <a:r>
              <a:rPr lang="en-US" sz="1100" dirty="0" smtClean="0"/>
              <a:t>As he was being led into the barracks, Paul asks the commander if he may speak.  The commander was confused as to who Paul was.  What did Paul tell him?  </a:t>
            </a:r>
          </a:p>
          <a:p>
            <a:pPr marL="228600" indent="-228600" hangingPunct="0">
              <a:buAutoNum type="arabicPeriod" startAt="10"/>
            </a:pPr>
            <a:endParaRPr lang="en-US" sz="1100" dirty="0" smtClean="0"/>
          </a:p>
          <a:p>
            <a:pPr marL="231775" indent="-231775" hangingPunct="0"/>
            <a:r>
              <a:rPr lang="en-US" sz="1100" dirty="0" smtClean="0"/>
              <a:t>11.  Receiving permission, Paul, standing on the stairs, motioned with his hand to get the attention of the people.  What language did he speak to them in?  </a:t>
            </a:r>
          </a:p>
          <a:p>
            <a:pPr hangingPunct="0"/>
            <a:endParaRPr lang="en-US" sz="1100" dirty="0" smtClean="0"/>
          </a:p>
          <a:p>
            <a:pPr hangingPunct="0"/>
            <a:r>
              <a:rPr lang="en-US" sz="1100" dirty="0" smtClean="0"/>
              <a:t>12.  Did this get their attention?  </a:t>
            </a:r>
          </a:p>
        </p:txBody>
      </p:sp>
      <p:pic>
        <p:nvPicPr>
          <p:cNvPr id="6" name="Picture 5" descr="third_missionary_journey.jpg"/>
          <p:cNvPicPr>
            <a:picLocks noChangeAspect="1"/>
          </p:cNvPicPr>
          <p:nvPr/>
        </p:nvPicPr>
        <p:blipFill>
          <a:blip r:embed="rId2" cstate="print"/>
          <a:stretch>
            <a:fillRect/>
          </a:stretch>
        </p:blipFill>
        <p:spPr>
          <a:xfrm>
            <a:off x="4648200" y="1426160"/>
            <a:ext cx="1962193" cy="1164640"/>
          </a:xfrm>
          <a:prstGeom prst="rect">
            <a:avLst/>
          </a:prstGeom>
        </p:spPr>
      </p:pic>
      <p:sp>
        <p:nvSpPr>
          <p:cNvPr id="7" name="TextBox 6"/>
          <p:cNvSpPr txBox="1"/>
          <p:nvPr/>
        </p:nvSpPr>
        <p:spPr>
          <a:xfrm>
            <a:off x="304800" y="1411069"/>
            <a:ext cx="3352800" cy="769441"/>
          </a:xfrm>
          <a:prstGeom prst="rect">
            <a:avLst/>
          </a:prstGeom>
          <a:noFill/>
        </p:spPr>
        <p:txBody>
          <a:bodyPr wrap="square" rtlCol="0">
            <a:spAutoFit/>
          </a:bodyPr>
          <a:lstStyle/>
          <a:p>
            <a:r>
              <a:rPr lang="en-US" sz="1200" b="1" dirty="0" smtClean="0"/>
              <a:t>Characters:</a:t>
            </a:r>
            <a:r>
              <a:rPr lang="en-US" sz="1200" dirty="0" smtClean="0"/>
              <a:t>  Paul, men of the vow, Jews of the city and Asia, the commander and his soldiers.  </a:t>
            </a:r>
          </a:p>
          <a:p>
            <a:endParaRPr lang="en-US" sz="800" dirty="0" smtClean="0"/>
          </a:p>
          <a:p>
            <a:r>
              <a:rPr lang="en-US" sz="1200" b="1" dirty="0" smtClean="0"/>
              <a:t>City:</a:t>
            </a:r>
            <a:r>
              <a:rPr lang="en-US" sz="1200" dirty="0" smtClean="0"/>
              <a:t>  Jerusalem</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574208"/>
            <a:ext cx="2895600" cy="7366254"/>
          </a:xfrm>
          <a:prstGeom prst="rect">
            <a:avLst/>
          </a:prstGeom>
          <a:noFill/>
        </p:spPr>
        <p:txBody>
          <a:bodyPr wrap="square" lIns="86493" tIns="43247" rIns="86493" bIns="43247" rtlCol="0">
            <a:spAutoFit/>
          </a:bodyPr>
          <a:lstStyle/>
          <a:p>
            <a:r>
              <a:rPr lang="en-US" sz="1100" b="1" dirty="0" smtClean="0"/>
              <a:t>Acts 9:1-25</a:t>
            </a:r>
            <a:r>
              <a:rPr lang="en-US" sz="1100" dirty="0" smtClean="0"/>
              <a:t> Then Saul, still breathing threats and murder against the disciples of the Lord, went to the high priest </a:t>
            </a:r>
            <a:r>
              <a:rPr lang="en-US" sz="1100" baseline="30000" dirty="0" smtClean="0"/>
              <a:t>2 </a:t>
            </a:r>
            <a:r>
              <a:rPr lang="en-US" sz="1100" dirty="0" smtClean="0"/>
              <a:t>and asked letters from him to the synagogues of Damascus, so that if he found any who were of the Way, whether men or women, he might bring them bound to Jerusalem.</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baseline="30000" dirty="0" smtClean="0"/>
              <a:t>3 </a:t>
            </a:r>
            <a:r>
              <a:rPr lang="en-US" sz="1100" dirty="0" smtClean="0"/>
              <a:t>As he journeyed he came near Damascus, and suddenly a light shone around him from heaven. </a:t>
            </a:r>
            <a:r>
              <a:rPr lang="en-US" sz="1100" baseline="30000" dirty="0" smtClean="0"/>
              <a:t>4 </a:t>
            </a:r>
            <a:r>
              <a:rPr lang="en-US" sz="1100" dirty="0" smtClean="0"/>
              <a:t>Then he fell to the ground, and heard a voice saying to him, “Saul, Saul, why are you persecuting Me?”  </a:t>
            </a:r>
            <a:r>
              <a:rPr lang="en-US" sz="1100" baseline="30000" dirty="0" smtClean="0"/>
              <a:t>5 </a:t>
            </a:r>
            <a:r>
              <a:rPr lang="en-US" sz="1100" dirty="0" smtClean="0"/>
              <a:t>And he said, “Who are You, Lord?”  Then the Lord said, “I am Jesus, whom you are persecuting.</a:t>
            </a:r>
            <a:r>
              <a:rPr lang="en-US" sz="1100" baseline="30000" dirty="0" smtClean="0"/>
              <a:t> </a:t>
            </a:r>
            <a:r>
              <a:rPr lang="en-US" sz="1100" dirty="0" smtClean="0"/>
              <a:t> It </a:t>
            </a:r>
            <a:r>
              <a:rPr lang="en-US" sz="1100" i="1" dirty="0" smtClean="0"/>
              <a:t>is</a:t>
            </a:r>
            <a:r>
              <a:rPr lang="en-US" sz="1100" dirty="0" smtClean="0"/>
              <a:t> hard for you to kick against the goads.”  </a:t>
            </a:r>
            <a:r>
              <a:rPr lang="en-US" sz="1100" baseline="30000" dirty="0" smtClean="0"/>
              <a:t>6 </a:t>
            </a:r>
            <a:r>
              <a:rPr lang="en-US" sz="1100" dirty="0" smtClean="0"/>
              <a:t>So he, trembling and astonished, said, “Lord, what do You want me to do?”  Then the Lord </a:t>
            </a:r>
            <a:r>
              <a:rPr lang="en-US" sz="1100" i="1" dirty="0" smtClean="0"/>
              <a:t>said</a:t>
            </a:r>
            <a:r>
              <a:rPr lang="en-US" sz="1100" dirty="0" smtClean="0"/>
              <a:t> to him, “Arise and go into the city, and you will be told what you must do.”  </a:t>
            </a:r>
            <a:r>
              <a:rPr lang="en-US" sz="1100" baseline="30000" dirty="0" smtClean="0"/>
              <a:t>7 </a:t>
            </a:r>
            <a:r>
              <a:rPr lang="en-US" sz="1100" dirty="0" smtClean="0"/>
              <a:t>And the men who journeyed with him stood speechless, hearing a voice but seeing no one. </a:t>
            </a:r>
            <a:r>
              <a:rPr lang="en-US" sz="1100" baseline="30000" dirty="0" smtClean="0"/>
              <a:t>8 </a:t>
            </a:r>
            <a:r>
              <a:rPr lang="en-US" sz="1100" dirty="0" smtClean="0"/>
              <a:t>Then Saul arose from the ground, and when his eyes were opened he saw no one. But they led him by the hand and brought </a:t>
            </a:r>
            <a:r>
              <a:rPr lang="en-US" sz="1100" i="1" dirty="0" smtClean="0"/>
              <a:t>him</a:t>
            </a:r>
            <a:r>
              <a:rPr lang="en-US" sz="1100" dirty="0" smtClean="0"/>
              <a:t> into Damascus. </a:t>
            </a:r>
            <a:r>
              <a:rPr lang="en-US" sz="1100" baseline="30000" dirty="0" smtClean="0"/>
              <a:t>9 </a:t>
            </a:r>
            <a:r>
              <a:rPr lang="en-US" sz="1100" dirty="0" smtClean="0"/>
              <a:t>And he was three days without sight, and neither ate nor drank.</a:t>
            </a:r>
          </a:p>
          <a:p>
            <a:endParaRPr lang="en-US" sz="1100" dirty="0" smtClean="0"/>
          </a:p>
        </p:txBody>
      </p:sp>
      <p:sp>
        <p:nvSpPr>
          <p:cNvPr id="10" name="TextBox 9"/>
          <p:cNvSpPr txBox="1"/>
          <p:nvPr/>
        </p:nvSpPr>
        <p:spPr>
          <a:xfrm>
            <a:off x="381000" y="939968"/>
            <a:ext cx="6248400" cy="461665"/>
          </a:xfrm>
          <a:prstGeom prst="rect">
            <a:avLst/>
          </a:prstGeom>
          <a:noFill/>
        </p:spPr>
        <p:txBody>
          <a:bodyPr wrap="square" rtlCol="0">
            <a:spAutoFit/>
          </a:bodyPr>
          <a:lstStyle/>
          <a:p>
            <a:r>
              <a:rPr lang="en-US" sz="1200" dirty="0" smtClean="0"/>
              <a:t>In Acts 22, Paul is going to give his history, defense, and testimony of Jesus Christ to these people.  Pay close attention to the detail of his experience.  Let’s compare the text of Acts 9 and 22.</a:t>
            </a:r>
            <a:endParaRPr lang="en-US" sz="1200" dirty="0"/>
          </a:p>
        </p:txBody>
      </p:sp>
      <p:sp>
        <p:nvSpPr>
          <p:cNvPr id="12" name="TextBox 11"/>
          <p:cNvSpPr txBox="1"/>
          <p:nvPr/>
        </p:nvSpPr>
        <p:spPr>
          <a:xfrm>
            <a:off x="3429000" y="1549568"/>
            <a:ext cx="2895600" cy="7874086"/>
          </a:xfrm>
          <a:prstGeom prst="rect">
            <a:avLst/>
          </a:prstGeom>
          <a:noFill/>
        </p:spPr>
        <p:txBody>
          <a:bodyPr wrap="square" lIns="86493" tIns="43247" rIns="86493" bIns="43247" rtlCol="0">
            <a:spAutoFit/>
          </a:bodyPr>
          <a:lstStyle/>
          <a:p>
            <a:r>
              <a:rPr lang="en-US" sz="1100" b="1" dirty="0" smtClean="0"/>
              <a:t>Acts</a:t>
            </a:r>
            <a:r>
              <a:rPr lang="en-US" sz="1100" dirty="0" smtClean="0"/>
              <a:t> </a:t>
            </a:r>
            <a:r>
              <a:rPr lang="en-US" sz="1100" b="1" dirty="0" smtClean="0"/>
              <a:t>22:3-21</a:t>
            </a:r>
            <a:r>
              <a:rPr lang="en-US" sz="1100" dirty="0" smtClean="0"/>
              <a:t>  “I am indeed a Jew, born in Tarsus of Cilicia, but brought up in this city at the feet of </a:t>
            </a:r>
            <a:r>
              <a:rPr lang="en-US" sz="1100" dirty="0" err="1" smtClean="0"/>
              <a:t>Gamaliel</a:t>
            </a:r>
            <a:r>
              <a:rPr lang="en-US" sz="1100" dirty="0" smtClean="0"/>
              <a:t>, taught according to the strictness of our fathers’ law, and was zealous toward God as you all are today. </a:t>
            </a:r>
            <a:r>
              <a:rPr lang="en-US" sz="1100" baseline="30000" dirty="0" smtClean="0"/>
              <a:t>4 </a:t>
            </a:r>
            <a:r>
              <a:rPr lang="en-US" sz="1100" dirty="0" smtClean="0"/>
              <a:t>I persecuted this Way to the death, binding and delivering into prisons both men and women, </a:t>
            </a:r>
            <a:r>
              <a:rPr lang="en-US" sz="1100" baseline="30000" dirty="0" smtClean="0"/>
              <a:t>5 </a:t>
            </a:r>
            <a:r>
              <a:rPr lang="en-US" sz="1100" dirty="0" smtClean="0"/>
              <a:t>as also the high priest bears me witness, and all the council of the elders, from whom I also received letters to the brethren, and went to Damascus to bring in chains even those who were there to Jerusalem to be punished.</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baseline="30000" dirty="0" smtClean="0"/>
              <a:t>6 </a:t>
            </a:r>
            <a:r>
              <a:rPr lang="en-US" sz="1100" dirty="0" smtClean="0"/>
              <a:t>“Now it happened, as I journeyed and came near Damascus at about noon, suddenly a great light from heaven shone around me. </a:t>
            </a:r>
            <a:r>
              <a:rPr lang="en-US" sz="1100" baseline="30000" dirty="0" smtClean="0"/>
              <a:t>7 </a:t>
            </a:r>
            <a:r>
              <a:rPr lang="en-US" sz="1100" dirty="0" smtClean="0"/>
              <a:t>And I fell to the ground and heard a voice saying to me, ‘Saul, Saul, why are you persecuting Me?’ </a:t>
            </a:r>
            <a:r>
              <a:rPr lang="en-US" sz="1100" baseline="30000" dirty="0" smtClean="0"/>
              <a:t>8 </a:t>
            </a:r>
            <a:r>
              <a:rPr lang="en-US" sz="1100" dirty="0" smtClean="0"/>
              <a:t>So I answered, ‘Who are You, Lord?’ And He said to me, ‘I am Jesus of Nazareth, whom you are persecuting.’  </a:t>
            </a:r>
            <a:r>
              <a:rPr lang="en-US" sz="1100" baseline="30000" dirty="0" smtClean="0"/>
              <a:t>9</a:t>
            </a:r>
            <a:r>
              <a:rPr lang="en-US" sz="1100" dirty="0" smtClean="0"/>
              <a:t> And those who were with me indeed saw the light and were afraid, but they did not hear the voice of Him who spoke to me. </a:t>
            </a:r>
            <a:r>
              <a:rPr lang="en-US" sz="1100" baseline="30000" dirty="0" smtClean="0"/>
              <a:t>10 </a:t>
            </a:r>
            <a:r>
              <a:rPr lang="en-US" sz="1100" dirty="0" smtClean="0"/>
              <a:t>So I said, ‘What shall I do, Lord?’ And the Lord said to me, ‘Arise and go into Damascus, and there you will be told all things which are appointed for you to do.’ </a:t>
            </a:r>
            <a:r>
              <a:rPr lang="en-US" sz="1100" baseline="30000" dirty="0" smtClean="0"/>
              <a:t>11 </a:t>
            </a:r>
            <a:r>
              <a:rPr lang="en-US" sz="1100" dirty="0" smtClean="0"/>
              <a:t>And since I could not see for the glory of that light, being led by the hand of those who were with me, I came into Damascus.</a:t>
            </a:r>
          </a:p>
          <a:p>
            <a:endParaRPr lang="en-US" sz="1100" dirty="0" smtClean="0"/>
          </a:p>
          <a:p>
            <a:endParaRPr lang="en-US" sz="1100" dirty="0" smtClean="0"/>
          </a:p>
          <a:p>
            <a:endParaRPr lang="en-US" sz="1100" dirty="0" smtClean="0"/>
          </a:p>
          <a:p>
            <a:endParaRPr lang="en-US" sz="1100" dirty="0" smtClean="0"/>
          </a:p>
        </p:txBody>
      </p:sp>
      <p:sp>
        <p:nvSpPr>
          <p:cNvPr id="5" name="Rectangle 4"/>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2; pg 2                    </a:t>
            </a:r>
            <a:r>
              <a:rPr lang="en-US" sz="1500" dirty="0">
                <a:solidFill>
                  <a:schemeClr val="tx1"/>
                </a:solidFill>
              </a:rPr>
              <a:t>During Paul’s Third Journey         </a:t>
            </a:r>
            <a:r>
              <a:rPr lang="en-US" sz="1500" dirty="0" smtClean="0">
                <a:solidFill>
                  <a:schemeClr val="tx1"/>
                </a:solidFill>
              </a:rPr>
              <a:t>        Acts 21:15-22:21        	    Paul’s Arrest and Defense to the Jewish Crowd</a:t>
            </a:r>
            <a:endParaRPr lang="en-US" sz="1500" dirty="0">
              <a:solidFill>
                <a:schemeClr val="tx1"/>
              </a:solidFill>
            </a:endParaRPr>
          </a:p>
        </p:txBody>
      </p:sp>
      <p:sp>
        <p:nvSpPr>
          <p:cNvPr id="6" name="TextBox 5"/>
          <p:cNvSpPr txBox="1"/>
          <p:nvPr/>
        </p:nvSpPr>
        <p:spPr>
          <a:xfrm>
            <a:off x="2209800" y="3635276"/>
            <a:ext cx="4343400" cy="1754326"/>
          </a:xfrm>
          <a:prstGeom prst="rect">
            <a:avLst/>
          </a:prstGeom>
          <a:noFill/>
        </p:spPr>
        <p:txBody>
          <a:bodyPr wrap="square" rtlCol="0">
            <a:spAutoFit/>
          </a:bodyPr>
          <a:lstStyle/>
          <a:p>
            <a:r>
              <a:rPr lang="en-US" sz="1200" dirty="0" smtClean="0"/>
              <a:t>There is something valuable in Paul’s description of how he persecuted the Christians.  We often use this reasoning today to describe the extent of something.  For example one might say, “This is the best fudge I have ever eaten and that is saying something because, I hate fudge.”   It carries more power than it would if a person loved all kinds of fudge.</a:t>
            </a:r>
          </a:p>
          <a:p>
            <a:endParaRPr lang="en-US" sz="1200" dirty="0" smtClean="0"/>
          </a:p>
          <a:p>
            <a:pPr marL="285750" indent="-285750"/>
            <a:r>
              <a:rPr lang="en-US" sz="1200" dirty="0" smtClean="0"/>
              <a:t>13.  </a:t>
            </a:r>
            <a:r>
              <a:rPr lang="en-US" sz="1200" b="1" dirty="0" smtClean="0"/>
              <a:t>Think</a:t>
            </a:r>
            <a:r>
              <a:rPr lang="en-US" sz="1200" dirty="0" smtClean="0"/>
              <a:t>:  On a scale of 1-10, how educated was Paul in the ways of the Jewish law?</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048994"/>
            <a:ext cx="2895600" cy="6689146"/>
          </a:xfrm>
          <a:prstGeom prst="rect">
            <a:avLst/>
          </a:prstGeom>
          <a:noFill/>
        </p:spPr>
        <p:txBody>
          <a:bodyPr wrap="square" lIns="86493" tIns="43247" rIns="86493" bIns="43247" rtlCol="0">
            <a:spAutoFit/>
          </a:bodyPr>
          <a:lstStyle/>
          <a:p>
            <a:r>
              <a:rPr lang="en-US" sz="1100" baseline="30000" dirty="0" smtClean="0"/>
              <a:t>10 </a:t>
            </a:r>
            <a:r>
              <a:rPr lang="en-US" sz="1100" dirty="0" smtClean="0"/>
              <a:t>Now there was a certain disciple at Damascus named Ananias; and to him the Lord said in a vision, “Ananias.”  And he said, “Here I am, Lord.”  </a:t>
            </a:r>
            <a:r>
              <a:rPr lang="en-US" sz="1100" baseline="30000" dirty="0" smtClean="0"/>
              <a:t>11 </a:t>
            </a:r>
            <a:r>
              <a:rPr lang="en-US" sz="1100" dirty="0" smtClean="0"/>
              <a:t>So the Lord </a:t>
            </a:r>
            <a:r>
              <a:rPr lang="en-US" sz="1100" i="1" dirty="0" smtClean="0"/>
              <a:t>said</a:t>
            </a:r>
            <a:r>
              <a:rPr lang="en-US" sz="1100" dirty="0" smtClean="0"/>
              <a:t> to him, “Arise and go to the street called Straight, and inquire at the house of Judas for </a:t>
            </a:r>
            <a:r>
              <a:rPr lang="en-US" sz="1100" i="1" dirty="0" smtClean="0"/>
              <a:t>one</a:t>
            </a:r>
            <a:r>
              <a:rPr lang="en-US" sz="1100" dirty="0" smtClean="0"/>
              <a:t> called Saul of Tarsus, for behold, he is praying. </a:t>
            </a:r>
            <a:r>
              <a:rPr lang="en-US" sz="1100" baseline="30000" dirty="0" smtClean="0"/>
              <a:t>12 </a:t>
            </a:r>
            <a:r>
              <a:rPr lang="en-US" sz="1100" dirty="0" smtClean="0"/>
              <a:t>And in a vision he has seen a man named Ananias coming in and putting </a:t>
            </a:r>
            <a:r>
              <a:rPr lang="en-US" sz="1100" i="1" dirty="0" smtClean="0"/>
              <a:t>his</a:t>
            </a:r>
            <a:r>
              <a:rPr lang="en-US" sz="1100" dirty="0" smtClean="0"/>
              <a:t> hand on him, so that he might receive his sight.”</a:t>
            </a:r>
          </a:p>
          <a:p>
            <a:r>
              <a:rPr lang="en-US" sz="1100" baseline="30000" dirty="0" smtClean="0"/>
              <a:t>13</a:t>
            </a:r>
            <a:r>
              <a:rPr lang="en-US" sz="1100" dirty="0" smtClean="0"/>
              <a:t> Then Ananias answered, “Lord, I have heard from many about this man, how much harm he has done to Your saints in Jerusalem. </a:t>
            </a:r>
            <a:r>
              <a:rPr lang="en-US" sz="1100" baseline="30000" dirty="0" smtClean="0"/>
              <a:t>14 </a:t>
            </a:r>
            <a:r>
              <a:rPr lang="en-US" sz="1100" dirty="0" smtClean="0"/>
              <a:t>And here he has authority from the chief priests to bind all who call on Your name.”</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baseline="30000" dirty="0" smtClean="0"/>
              <a:t>15 </a:t>
            </a:r>
            <a:r>
              <a:rPr lang="en-US" sz="1100" dirty="0" smtClean="0"/>
              <a:t>But the Lord said to him, “Go, for he is a chosen vessel of Mine to bear My name before Gentiles, kings, and the children of Israel. </a:t>
            </a:r>
            <a:r>
              <a:rPr lang="en-US" sz="1100" baseline="30000" dirty="0" smtClean="0"/>
              <a:t>16 </a:t>
            </a:r>
            <a:r>
              <a:rPr lang="en-US" sz="1100" dirty="0" smtClean="0"/>
              <a:t>For I will show him how many things he must suffer for My name’s sake.”  </a:t>
            </a:r>
            <a:endParaRPr lang="en-US" sz="1100" baseline="30000" dirty="0" smtClean="0"/>
          </a:p>
          <a:p>
            <a:r>
              <a:rPr lang="en-US" sz="1100" baseline="30000" dirty="0" smtClean="0"/>
              <a:t>17 </a:t>
            </a:r>
            <a:r>
              <a:rPr lang="en-US" sz="1100" dirty="0" smtClean="0"/>
              <a:t>And Ananias went his way and entered the house; and laying his hands on him he said, “Brother Saul, the Lord Jesus, who appeared to you on the road as you came, has sent me that you may receive your sight and be filled with the Holy Spirit.” </a:t>
            </a:r>
            <a:r>
              <a:rPr lang="en-US" sz="1100" baseline="30000" dirty="0" smtClean="0"/>
              <a:t>18 </a:t>
            </a:r>
            <a:r>
              <a:rPr lang="en-US" sz="1100" dirty="0" smtClean="0"/>
              <a:t>Immediately there fell from his eyes </a:t>
            </a:r>
            <a:r>
              <a:rPr lang="en-US" sz="1100" i="1" dirty="0" smtClean="0"/>
              <a:t>something</a:t>
            </a:r>
            <a:r>
              <a:rPr lang="en-US" sz="1100" dirty="0" smtClean="0"/>
              <a:t> like scales, and he received his sight at once; and he arose and was baptized.</a:t>
            </a:r>
          </a:p>
          <a:p>
            <a:endParaRPr lang="en-US" sz="1100" dirty="0" smtClean="0"/>
          </a:p>
          <a:p>
            <a:endParaRPr lang="en-US" sz="1100" dirty="0" smtClean="0"/>
          </a:p>
          <a:p>
            <a:endParaRPr lang="en-US" sz="1100" dirty="0" smtClean="0"/>
          </a:p>
          <a:p>
            <a:endParaRPr lang="en-US" sz="1100" dirty="0" smtClean="0"/>
          </a:p>
        </p:txBody>
      </p:sp>
      <p:sp>
        <p:nvSpPr>
          <p:cNvPr id="12" name="TextBox 11"/>
          <p:cNvSpPr txBox="1"/>
          <p:nvPr/>
        </p:nvSpPr>
        <p:spPr>
          <a:xfrm>
            <a:off x="3429000" y="1099542"/>
            <a:ext cx="2895600" cy="5504206"/>
          </a:xfrm>
          <a:prstGeom prst="rect">
            <a:avLst/>
          </a:prstGeom>
          <a:noFill/>
        </p:spPr>
        <p:txBody>
          <a:bodyPr wrap="square" lIns="86493" tIns="43247" rIns="86493" bIns="43247" rtlCol="0">
            <a:spAutoFit/>
          </a:bodyPr>
          <a:lstStyle/>
          <a:p>
            <a:r>
              <a:rPr lang="en-US" sz="1100" baseline="30000" dirty="0" smtClean="0"/>
              <a:t>12 </a:t>
            </a:r>
            <a:r>
              <a:rPr lang="en-US" sz="1100" dirty="0" smtClean="0"/>
              <a:t>“Then a certain Ananias, a devout man according to the law, having a good testimony with all the Jews who dwelt </a:t>
            </a:r>
            <a:r>
              <a:rPr lang="en-US" sz="1100" i="1" dirty="0" smtClean="0"/>
              <a:t>there,</a:t>
            </a:r>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i="1" dirty="0" smtClean="0"/>
          </a:p>
          <a:p>
            <a:endParaRPr lang="en-US" sz="1100" dirty="0" smtClean="0"/>
          </a:p>
          <a:p>
            <a:endParaRPr lang="en-US" sz="1100" dirty="0" smtClean="0"/>
          </a:p>
          <a:p>
            <a:endParaRPr lang="en-US" sz="1100" dirty="0" smtClean="0"/>
          </a:p>
          <a:p>
            <a:endParaRPr lang="en-US" sz="1100" dirty="0" smtClean="0"/>
          </a:p>
          <a:p>
            <a:r>
              <a:rPr lang="en-US" sz="1100" dirty="0" smtClean="0"/>
              <a:t> </a:t>
            </a:r>
            <a:r>
              <a:rPr lang="en-US" sz="1100" baseline="30000" dirty="0" smtClean="0"/>
              <a:t>13 </a:t>
            </a:r>
            <a:r>
              <a:rPr lang="en-US" sz="1100" dirty="0" smtClean="0"/>
              <a:t>came to me; and he stood and said to me, ‘Brother Saul, receive your sight.’ And at that same hour I looked up at him. </a:t>
            </a:r>
            <a:r>
              <a:rPr lang="en-US" sz="1100" baseline="30000" dirty="0" smtClean="0"/>
              <a:t>14 </a:t>
            </a:r>
            <a:r>
              <a:rPr lang="en-US" sz="1100" dirty="0" smtClean="0"/>
              <a:t>Then he said, ‘The God of our fathers has chosen you that you should know His will, and see the Just One, and hear the voice of His mouth. </a:t>
            </a:r>
            <a:r>
              <a:rPr lang="en-US" sz="1100" baseline="30000" dirty="0" smtClean="0"/>
              <a:t>15 </a:t>
            </a:r>
            <a:r>
              <a:rPr lang="en-US" sz="1100" dirty="0" smtClean="0"/>
              <a:t>For you will be His witness to all men of what you have seen and heard. </a:t>
            </a:r>
            <a:r>
              <a:rPr lang="en-US" sz="1100" baseline="30000" dirty="0" smtClean="0"/>
              <a:t>16 </a:t>
            </a:r>
            <a:r>
              <a:rPr lang="en-US" sz="1100" dirty="0" smtClean="0"/>
              <a:t>And now why are you waiting? Arise and be baptized, and wash away your sins, calling on the name of the Lord.’</a:t>
            </a:r>
          </a:p>
          <a:p>
            <a:endParaRPr lang="en-US" sz="1100" dirty="0" smtClean="0"/>
          </a:p>
        </p:txBody>
      </p:sp>
      <p:sp>
        <p:nvSpPr>
          <p:cNvPr id="5" name="Rectangle 4"/>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2; pg 3                    </a:t>
            </a:r>
            <a:r>
              <a:rPr lang="en-US" sz="1500" dirty="0">
                <a:solidFill>
                  <a:schemeClr val="tx1"/>
                </a:solidFill>
              </a:rPr>
              <a:t>During Paul’s Third Journey         </a:t>
            </a:r>
            <a:r>
              <a:rPr lang="en-US" sz="1500" dirty="0" smtClean="0">
                <a:solidFill>
                  <a:schemeClr val="tx1"/>
                </a:solidFill>
              </a:rPr>
              <a:t>        Acts 21:15-22:21        	    Paul’s Arrest and Defense to the Jewish Crowd</a:t>
            </a:r>
            <a:endParaRPr lang="en-US" sz="1500" dirty="0">
              <a:solidFill>
                <a:schemeClr val="tx1"/>
              </a:solidFill>
            </a:endParaRPr>
          </a:p>
        </p:txBody>
      </p:sp>
      <p:sp>
        <p:nvSpPr>
          <p:cNvPr id="6" name="TextBox 5"/>
          <p:cNvSpPr txBox="1"/>
          <p:nvPr/>
        </p:nvSpPr>
        <p:spPr>
          <a:xfrm>
            <a:off x="3429000" y="2057400"/>
            <a:ext cx="2819400" cy="1200329"/>
          </a:xfrm>
          <a:prstGeom prst="rect">
            <a:avLst/>
          </a:prstGeom>
          <a:noFill/>
        </p:spPr>
        <p:txBody>
          <a:bodyPr wrap="square" rtlCol="0">
            <a:spAutoFit/>
          </a:bodyPr>
          <a:lstStyle/>
          <a:p>
            <a:pPr marL="285750" indent="-285750"/>
            <a:r>
              <a:rPr lang="en-US" sz="1200" dirty="0" smtClean="0"/>
              <a:t>14.  Think:  Why was it important to offer this information to the crowd about Ananias that we did not receive in chapter 9?</a:t>
            </a:r>
          </a:p>
          <a:p>
            <a:endParaRPr lang="en-US" sz="1200" dirty="0" smtClean="0"/>
          </a:p>
          <a:p>
            <a:endParaRPr lang="en-US" sz="1200" dirty="0"/>
          </a:p>
        </p:txBody>
      </p:sp>
      <p:sp>
        <p:nvSpPr>
          <p:cNvPr id="7" name="TextBox 6"/>
          <p:cNvSpPr txBox="1"/>
          <p:nvPr/>
        </p:nvSpPr>
        <p:spPr>
          <a:xfrm>
            <a:off x="3429000" y="6629400"/>
            <a:ext cx="2819400" cy="1384995"/>
          </a:xfrm>
          <a:prstGeom prst="rect">
            <a:avLst/>
          </a:prstGeom>
          <a:noFill/>
        </p:spPr>
        <p:txBody>
          <a:bodyPr wrap="square" rtlCol="0">
            <a:spAutoFit/>
          </a:bodyPr>
          <a:lstStyle/>
          <a:p>
            <a:pPr marL="285750" indent="-285750"/>
            <a:r>
              <a:rPr lang="en-US" sz="1200" dirty="0" smtClean="0"/>
              <a:t>15.  What new information do we get here from verse 16?  </a:t>
            </a:r>
          </a:p>
          <a:p>
            <a:endParaRPr lang="en-US" sz="1200" dirty="0" smtClean="0"/>
          </a:p>
          <a:p>
            <a:pPr marL="285750" indent="-285750"/>
            <a:r>
              <a:rPr lang="en-US" sz="1200" dirty="0" smtClean="0"/>
              <a:t>16.  Class discussion:  “Calling on the name of the Lord.”</a:t>
            </a:r>
          </a:p>
          <a:p>
            <a:endParaRPr lang="en-US" sz="1200" dirty="0" smtClean="0"/>
          </a:p>
          <a:p>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929842"/>
            <a:ext cx="2895600" cy="3642158"/>
          </a:xfrm>
          <a:prstGeom prst="rect">
            <a:avLst/>
          </a:prstGeom>
          <a:noFill/>
        </p:spPr>
        <p:txBody>
          <a:bodyPr wrap="square" lIns="86493" tIns="43247" rIns="86493" bIns="43247" rtlCol="0">
            <a:spAutoFit/>
          </a:bodyPr>
          <a:lstStyle/>
          <a:p>
            <a:r>
              <a:rPr lang="en-US" sz="1100" baseline="30000" dirty="0" smtClean="0"/>
              <a:t>19</a:t>
            </a:r>
            <a:r>
              <a:rPr lang="en-US" sz="1100" dirty="0" smtClean="0"/>
              <a:t> So when he had received food, he was strengthened. Then Saul spent some days with the disciples at Damascus.</a:t>
            </a:r>
          </a:p>
          <a:p>
            <a:r>
              <a:rPr lang="en-US" sz="1100" b="1" dirty="0" smtClean="0"/>
              <a:t>Saul Preaches Christ</a:t>
            </a:r>
          </a:p>
          <a:p>
            <a:r>
              <a:rPr lang="en-US" sz="1100" baseline="30000" dirty="0" smtClean="0"/>
              <a:t>20 </a:t>
            </a:r>
            <a:r>
              <a:rPr lang="en-US" sz="1100" dirty="0" smtClean="0"/>
              <a:t>Immediately he preached the Christ in the synagogues, that He is the Son of God.</a:t>
            </a:r>
          </a:p>
          <a:p>
            <a:r>
              <a:rPr lang="en-US" sz="1100" baseline="30000" dirty="0" smtClean="0"/>
              <a:t>21 </a:t>
            </a:r>
            <a:r>
              <a:rPr lang="en-US" sz="1100" dirty="0" smtClean="0"/>
              <a:t>Then all who heard were amazed, and said, “Is this not he who destroyed those who called on this name in Jerusalem, and has come here for that purpose, so that he might bring them bound to the chief priests?”</a:t>
            </a:r>
          </a:p>
          <a:p>
            <a:r>
              <a:rPr lang="en-US" sz="1100" baseline="30000" dirty="0" smtClean="0"/>
              <a:t>22 </a:t>
            </a:r>
            <a:r>
              <a:rPr lang="en-US" sz="1100" dirty="0" smtClean="0"/>
              <a:t>But Saul increased all the more in strength, and confounded the Jews who dwelt in Damascus, proving that this </a:t>
            </a:r>
            <a:r>
              <a:rPr lang="en-US" sz="1100" i="1" dirty="0" smtClean="0"/>
              <a:t>Jesus</a:t>
            </a:r>
            <a:r>
              <a:rPr lang="en-US" sz="1100" dirty="0" smtClean="0"/>
              <a:t> is the Christ.</a:t>
            </a:r>
          </a:p>
          <a:p>
            <a:r>
              <a:rPr lang="en-US" sz="1100" b="1" dirty="0" smtClean="0"/>
              <a:t>Saul Escapes Death</a:t>
            </a:r>
          </a:p>
          <a:p>
            <a:r>
              <a:rPr lang="en-US" sz="1100" baseline="30000" dirty="0" smtClean="0"/>
              <a:t>23 </a:t>
            </a:r>
            <a:r>
              <a:rPr lang="en-US" sz="1100" dirty="0" smtClean="0"/>
              <a:t>Now after many days were past, the Jews plotted to kill him. </a:t>
            </a:r>
            <a:r>
              <a:rPr lang="en-US" sz="1100" baseline="30000" dirty="0" smtClean="0"/>
              <a:t>24 </a:t>
            </a:r>
            <a:r>
              <a:rPr lang="en-US" sz="1100" dirty="0" smtClean="0"/>
              <a:t>But their plot became known to Saul. And they watched the gates day and night, to kill him. </a:t>
            </a:r>
            <a:r>
              <a:rPr lang="en-US" sz="1100" baseline="30000" dirty="0" smtClean="0"/>
              <a:t>25 </a:t>
            </a:r>
            <a:r>
              <a:rPr lang="en-US" sz="1100" dirty="0" smtClean="0"/>
              <a:t>Then the disciples took him by night and let </a:t>
            </a:r>
            <a:r>
              <a:rPr lang="en-US" sz="1100" i="1" dirty="0" smtClean="0"/>
              <a:t>him</a:t>
            </a:r>
            <a:r>
              <a:rPr lang="en-US" sz="1100" dirty="0" smtClean="0"/>
              <a:t> down through the wall in a large basket.</a:t>
            </a:r>
            <a:endParaRPr lang="en-US" sz="1100" dirty="0"/>
          </a:p>
        </p:txBody>
      </p:sp>
      <p:sp>
        <p:nvSpPr>
          <p:cNvPr id="12" name="TextBox 11"/>
          <p:cNvSpPr txBox="1"/>
          <p:nvPr/>
        </p:nvSpPr>
        <p:spPr>
          <a:xfrm>
            <a:off x="3429000" y="911446"/>
            <a:ext cx="2895600" cy="2287941"/>
          </a:xfrm>
          <a:prstGeom prst="rect">
            <a:avLst/>
          </a:prstGeom>
          <a:noFill/>
        </p:spPr>
        <p:txBody>
          <a:bodyPr wrap="square" lIns="86493" tIns="43247" rIns="86493" bIns="43247" rtlCol="0">
            <a:spAutoFit/>
          </a:bodyPr>
          <a:lstStyle/>
          <a:p>
            <a:r>
              <a:rPr lang="en-US" sz="1100" baseline="30000" dirty="0" smtClean="0"/>
              <a:t>17</a:t>
            </a:r>
            <a:r>
              <a:rPr lang="en-US" sz="1100" dirty="0" smtClean="0"/>
              <a:t> “Now it happened, when I returned to Jerusalem and was praying in the temple, that I was in a trance </a:t>
            </a:r>
            <a:r>
              <a:rPr lang="en-US" sz="1100" baseline="30000" dirty="0" smtClean="0"/>
              <a:t>18 </a:t>
            </a:r>
            <a:r>
              <a:rPr lang="en-US" sz="1100" dirty="0" smtClean="0"/>
              <a:t>and saw Him saying to me, ‘Make haste and get out of Jerusalem quickly, for they will not receive your testimony concerning Me.’ </a:t>
            </a:r>
            <a:r>
              <a:rPr lang="en-US" sz="1100" baseline="30000" dirty="0" smtClean="0"/>
              <a:t>19 </a:t>
            </a:r>
            <a:r>
              <a:rPr lang="en-US" sz="1100" dirty="0" smtClean="0"/>
              <a:t>So I said, ‘Lord, they know that in every synagogue I imprisoned and beat those who believe on You. </a:t>
            </a:r>
            <a:r>
              <a:rPr lang="en-US" sz="1100" baseline="30000" dirty="0" smtClean="0"/>
              <a:t>20 </a:t>
            </a:r>
            <a:r>
              <a:rPr lang="en-US" sz="1100" dirty="0" smtClean="0"/>
              <a:t>And when the blood of Your martyr Stephen was shed, I also was standing by consenting to his death, and guarding the clothes of those who were killing him.’ </a:t>
            </a:r>
            <a:r>
              <a:rPr lang="en-US" sz="1100" baseline="30000" dirty="0" smtClean="0"/>
              <a:t>21 </a:t>
            </a:r>
            <a:r>
              <a:rPr lang="en-US" sz="1100" dirty="0" smtClean="0"/>
              <a:t>Then He said to me, ‘Depart, for I will send you far from here to the Gentiles.’”</a:t>
            </a:r>
            <a:endParaRPr lang="en-US" sz="1100" dirty="0"/>
          </a:p>
        </p:txBody>
      </p:sp>
      <p:sp>
        <p:nvSpPr>
          <p:cNvPr id="5" name="Rectangle 4"/>
          <p:cNvSpPr/>
          <p:nvPr/>
        </p:nvSpPr>
        <p:spPr>
          <a:xfrm>
            <a:off x="381000" y="217714"/>
            <a:ext cx="6248400" cy="50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493" tIns="43247" rIns="86493" bIns="43247" rtlCol="0" anchor="ctr"/>
          <a:lstStyle/>
          <a:p>
            <a:r>
              <a:rPr lang="en-US" sz="1500" dirty="0">
                <a:solidFill>
                  <a:schemeClr val="tx1"/>
                </a:solidFill>
              </a:rPr>
              <a:t>Lesson </a:t>
            </a:r>
            <a:r>
              <a:rPr lang="en-US" sz="1500" dirty="0" smtClean="0">
                <a:solidFill>
                  <a:schemeClr val="tx1"/>
                </a:solidFill>
              </a:rPr>
              <a:t>2; pg 4                    </a:t>
            </a:r>
            <a:r>
              <a:rPr lang="en-US" sz="1500" dirty="0">
                <a:solidFill>
                  <a:schemeClr val="tx1"/>
                </a:solidFill>
              </a:rPr>
              <a:t>During Paul’s Third Journey         </a:t>
            </a:r>
            <a:r>
              <a:rPr lang="en-US" sz="1500" dirty="0" smtClean="0">
                <a:solidFill>
                  <a:schemeClr val="tx1"/>
                </a:solidFill>
              </a:rPr>
              <a:t>        Acts 21:15-22:21        	    Paul’s Arrest and Defense to the Jewish Crowd</a:t>
            </a:r>
            <a:endParaRPr lang="en-US" sz="1500" dirty="0">
              <a:solidFill>
                <a:schemeClr val="tx1"/>
              </a:solidFill>
            </a:endParaRPr>
          </a:p>
        </p:txBody>
      </p:sp>
      <p:sp>
        <p:nvSpPr>
          <p:cNvPr id="6" name="TextBox 5"/>
          <p:cNvSpPr txBox="1"/>
          <p:nvPr/>
        </p:nvSpPr>
        <p:spPr>
          <a:xfrm>
            <a:off x="3581400" y="3733800"/>
            <a:ext cx="2667000" cy="2492990"/>
          </a:xfrm>
          <a:prstGeom prst="rect">
            <a:avLst/>
          </a:prstGeom>
          <a:noFill/>
        </p:spPr>
        <p:txBody>
          <a:bodyPr wrap="square" rtlCol="0">
            <a:spAutoFit/>
          </a:bodyPr>
          <a:lstStyle/>
          <a:p>
            <a:pPr marL="285750" indent="-285750"/>
            <a:r>
              <a:rPr lang="en-US" sz="1200" dirty="0" smtClean="0"/>
              <a:t>17.  How was the plot to kill Paul, as stated in Acts 9:24, made known to him?  </a:t>
            </a:r>
          </a:p>
          <a:p>
            <a:endParaRPr lang="en-US" sz="1200" dirty="0" smtClean="0"/>
          </a:p>
          <a:p>
            <a:endParaRPr lang="en-US" sz="1200" dirty="0" smtClean="0"/>
          </a:p>
          <a:p>
            <a:pPr marL="285750" indent="-285750"/>
            <a:r>
              <a:rPr lang="en-US" sz="1200" dirty="0" smtClean="0"/>
              <a:t>18.  Where did Jesus specifically tell Paul He would send him?  </a:t>
            </a:r>
          </a:p>
          <a:p>
            <a:endParaRPr lang="en-US" sz="1200" dirty="0" smtClean="0"/>
          </a:p>
          <a:p>
            <a:endParaRPr lang="en-US" sz="1200" dirty="0" smtClean="0"/>
          </a:p>
          <a:p>
            <a:endParaRPr lang="en-US" sz="1200" dirty="0" smtClean="0"/>
          </a:p>
          <a:p>
            <a:r>
              <a:rPr lang="en-US" sz="1200" dirty="0" smtClean="0"/>
              <a:t>This has certainly been the case!</a:t>
            </a:r>
          </a:p>
          <a:p>
            <a:endParaRPr lang="en-US" sz="1200" dirty="0" smtClean="0"/>
          </a:p>
          <a:p>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12296</Words>
  <Application>Microsoft Office PowerPoint</Application>
  <PresentationFormat>On-screen Show (4:3)</PresentationFormat>
  <Paragraphs>1716</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dc:creator>
  <cp:lastModifiedBy>Gay, Ken</cp:lastModifiedBy>
  <cp:revision>674</cp:revision>
  <dcterms:created xsi:type="dcterms:W3CDTF">2012-11-07T20:47:29Z</dcterms:created>
  <dcterms:modified xsi:type="dcterms:W3CDTF">2015-02-26T01:55:51Z</dcterms:modified>
</cp:coreProperties>
</file>